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77961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743284" y="4214005"/>
            <a:ext cx="7655238" cy="123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743284" y="6414652"/>
            <a:ext cx="1847516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72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743284" y="1966536"/>
            <a:ext cx="7655238" cy="202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743284" y="1449340"/>
            <a:ext cx="7655237" cy="86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43284" y="2440611"/>
            <a:ext cx="7655237" cy="3685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lvl="0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i="0" u="none" strike="noStrike" cap="none"/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72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43284" y="1449340"/>
            <a:ext cx="7655237" cy="86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43284" y="2469876"/>
            <a:ext cx="3752516" cy="365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2469876"/>
            <a:ext cx="3750322" cy="3656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743284" y="6414652"/>
            <a:ext cx="1847516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72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+  Caption">
  <p:cSld name="Content + 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645459"/>
            <a:ext cx="4823472" cy="348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743284" y="2645459"/>
            <a:ext cx="2722229" cy="348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743284" y="6414652"/>
            <a:ext cx="1847516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72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43284" y="1449340"/>
            <a:ext cx="7655238" cy="86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+Caption">
  <p:cSld name="Picture+Cap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pic" idx="2"/>
          </p:nvPr>
        </p:nvSpPr>
        <p:spPr>
          <a:xfrm>
            <a:off x="743284" y="1627073"/>
            <a:ext cx="7655238" cy="4114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43284" y="5841079"/>
            <a:ext cx="7655238" cy="392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743284" y="6414652"/>
            <a:ext cx="1847516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72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Picture">
  <p:cSld name="Title + Pictur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>
            <a:off x="743284" y="2469875"/>
            <a:ext cx="7655238" cy="3716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743284" y="1449340"/>
            <a:ext cx="7655238" cy="86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743284" y="6414652"/>
            <a:ext cx="1847516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72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743284" y="6414652"/>
            <a:ext cx="1847516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72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743284" y="1449340"/>
            <a:ext cx="7655237" cy="86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743284" y="2440611"/>
            <a:ext cx="7655237" cy="3685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743284" y="6414652"/>
            <a:ext cx="1847516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72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ndeley.com/" TargetMode="External"/><Relationship Id="rId4" Type="http://schemas.openxmlformats.org/officeDocument/2006/relationships/hyperlink" Target="http://endnote.com/product-details/basi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743284" y="6414652"/>
            <a:ext cx="1847516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Abril de 2018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743284" y="1966536"/>
            <a:ext cx="7655238" cy="202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/>
              <a:t>REFERÊNCIAS BIBLIOGRÁFICAS</a:t>
            </a:r>
            <a:endParaRPr sz="3600"/>
          </a:p>
        </p:txBody>
      </p:sp>
      <p:sp>
        <p:nvSpPr>
          <p:cNvPr id="64" name="Shape 64"/>
          <p:cNvSpPr txBox="1"/>
          <p:nvPr/>
        </p:nvSpPr>
        <p:spPr>
          <a:xfrm>
            <a:off x="1075400" y="4414975"/>
            <a:ext cx="7160400" cy="1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PORQUÊ  E  PARA QUÊ</a:t>
            </a:r>
            <a:endParaRPr sz="3000"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7880950" y="6414650"/>
            <a:ext cx="5175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109550" y="6414650"/>
            <a:ext cx="5175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/17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As </a:t>
            </a:r>
            <a:r>
              <a:rPr lang="en-US" sz="2400" dirty="0" err="1"/>
              <a:t>citações</a:t>
            </a:r>
            <a:r>
              <a:rPr lang="en-US" sz="2400" dirty="0"/>
              <a:t> </a:t>
            </a:r>
            <a:r>
              <a:rPr lang="en-US" sz="2400" dirty="0" err="1"/>
              <a:t>podem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breves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longas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As </a:t>
            </a:r>
            <a:r>
              <a:rPr lang="en-US" sz="2400" dirty="0" err="1"/>
              <a:t>citações</a:t>
            </a:r>
            <a:r>
              <a:rPr lang="en-US" sz="2400" dirty="0"/>
              <a:t> breves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inseridas</a:t>
            </a:r>
            <a:r>
              <a:rPr lang="en-US" sz="2400" dirty="0"/>
              <a:t> no </a:t>
            </a:r>
            <a:r>
              <a:rPr lang="en-US" sz="2400" dirty="0" err="1"/>
              <a:t>corpo</a:t>
            </a:r>
            <a:r>
              <a:rPr lang="en-US" sz="2400" dirty="0"/>
              <a:t> do </a:t>
            </a:r>
            <a:r>
              <a:rPr lang="en-US" sz="2400" dirty="0" err="1"/>
              <a:t>texto</a:t>
            </a:r>
            <a:r>
              <a:rPr lang="en-US" sz="2400" dirty="0"/>
              <a:t>, entre </a:t>
            </a:r>
            <a:r>
              <a:rPr lang="en-US" sz="2400" dirty="0" err="1"/>
              <a:t>aspas</a:t>
            </a:r>
            <a:r>
              <a:rPr lang="en-US" sz="2400" dirty="0"/>
              <a:t>, </a:t>
            </a:r>
            <a:r>
              <a:rPr lang="en-US" sz="2400" dirty="0" err="1"/>
              <a:t>ou</a:t>
            </a:r>
            <a:r>
              <a:rPr lang="en-US" sz="2400" dirty="0"/>
              <a:t> com o </a:t>
            </a:r>
            <a:r>
              <a:rPr lang="en-US" sz="2400" dirty="0" err="1"/>
              <a:t>destaque</a:t>
            </a:r>
            <a:r>
              <a:rPr lang="en-US" sz="2400" dirty="0"/>
              <a:t> </a:t>
            </a:r>
            <a:r>
              <a:rPr lang="en-US" sz="2400" dirty="0" err="1"/>
              <a:t>tipográfico</a:t>
            </a:r>
            <a:r>
              <a:rPr lang="en-US" sz="2400" dirty="0"/>
              <a:t> </a:t>
            </a:r>
            <a:r>
              <a:rPr lang="en-US" sz="2400" dirty="0" err="1"/>
              <a:t>recomendado</a:t>
            </a:r>
            <a:r>
              <a:rPr lang="en-US" sz="2400" dirty="0"/>
              <a:t> </a:t>
            </a:r>
            <a:r>
              <a:rPr lang="en-US" sz="2400" dirty="0" err="1"/>
              <a:t>pelo</a:t>
            </a:r>
            <a:r>
              <a:rPr lang="en-US" sz="2400" dirty="0"/>
              <a:t> </a:t>
            </a:r>
            <a:r>
              <a:rPr lang="en-US" sz="2400" dirty="0" err="1"/>
              <a:t>estilo</a:t>
            </a:r>
            <a:r>
              <a:rPr lang="en-US" sz="2400" dirty="0"/>
              <a:t> que se </a:t>
            </a:r>
            <a:r>
              <a:rPr lang="en-US" sz="2400" dirty="0" err="1"/>
              <a:t>usa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As </a:t>
            </a:r>
            <a:r>
              <a:rPr lang="en-US" sz="2400" dirty="0" err="1"/>
              <a:t>citações</a:t>
            </a:r>
            <a:r>
              <a:rPr lang="en-US" sz="2400" dirty="0"/>
              <a:t> </a:t>
            </a:r>
            <a:r>
              <a:rPr lang="en-US" sz="2400" dirty="0" err="1"/>
              <a:t>longas</a:t>
            </a:r>
            <a:r>
              <a:rPr lang="en-US" sz="2400" dirty="0"/>
              <a:t> (</a:t>
            </a:r>
            <a:r>
              <a:rPr lang="en-US" sz="2400" dirty="0" err="1"/>
              <a:t>cuja</a:t>
            </a:r>
            <a:r>
              <a:rPr lang="en-US" sz="2400" dirty="0"/>
              <a:t> </a:t>
            </a:r>
            <a:r>
              <a:rPr lang="en-US" sz="2400" dirty="0" err="1"/>
              <a:t>extensão</a:t>
            </a:r>
            <a:r>
              <a:rPr lang="en-US" sz="2400" dirty="0"/>
              <a:t> </a:t>
            </a:r>
            <a:r>
              <a:rPr lang="en-US" sz="2400" dirty="0" err="1"/>
              <a:t>mínima</a:t>
            </a:r>
            <a:r>
              <a:rPr lang="en-US" sz="2400" dirty="0"/>
              <a:t> </a:t>
            </a:r>
            <a:r>
              <a:rPr lang="en-US" sz="2400" dirty="0" err="1"/>
              <a:t>varia</a:t>
            </a:r>
            <a:r>
              <a:rPr lang="en-US" sz="2400" dirty="0"/>
              <a:t> </a:t>
            </a:r>
            <a:r>
              <a:rPr lang="en-US" sz="2400" dirty="0" err="1"/>
              <a:t>conforme</a:t>
            </a:r>
            <a:r>
              <a:rPr lang="en-US" sz="2400" dirty="0"/>
              <a:t> o </a:t>
            </a:r>
            <a:r>
              <a:rPr lang="en-US" sz="2400" dirty="0" err="1"/>
              <a:t>estilo</a:t>
            </a:r>
            <a:r>
              <a:rPr lang="en-US" sz="2400" dirty="0"/>
              <a:t> </a:t>
            </a:r>
            <a:r>
              <a:rPr lang="en-US" sz="2400" dirty="0" err="1"/>
              <a:t>bibliográfico</a:t>
            </a:r>
            <a:r>
              <a:rPr lang="en-US" sz="2400" dirty="0"/>
              <a:t> </a:t>
            </a:r>
            <a:r>
              <a:rPr lang="en-US" sz="2400" dirty="0" err="1"/>
              <a:t>adotado</a:t>
            </a:r>
            <a:r>
              <a:rPr lang="en-US" sz="2400" dirty="0"/>
              <a:t>)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destacadas</a:t>
            </a:r>
            <a:r>
              <a:rPr lang="en-US" sz="2400" dirty="0"/>
              <a:t> do </a:t>
            </a:r>
            <a:r>
              <a:rPr lang="en-US" sz="2400" dirty="0" err="1"/>
              <a:t>corpo</a:t>
            </a:r>
            <a:r>
              <a:rPr lang="en-US" sz="2400" dirty="0"/>
              <a:t> do </a:t>
            </a:r>
            <a:r>
              <a:rPr lang="en-US" sz="2400" dirty="0" err="1"/>
              <a:t>texto</a:t>
            </a:r>
            <a:r>
              <a:rPr lang="en-US" sz="2400" dirty="0"/>
              <a:t>, </a:t>
            </a:r>
            <a:r>
              <a:rPr lang="en-US" sz="2400" dirty="0" err="1"/>
              <a:t>constituindo</a:t>
            </a:r>
            <a:r>
              <a:rPr lang="en-US" sz="2400" dirty="0"/>
              <a:t> um </a:t>
            </a:r>
            <a:r>
              <a:rPr lang="en-US" sz="2400" dirty="0" err="1"/>
              <a:t>parágrafo</a:t>
            </a:r>
            <a:r>
              <a:rPr lang="en-US" sz="2400" dirty="0"/>
              <a:t> </a:t>
            </a:r>
            <a:r>
              <a:rPr lang="en-US" sz="2400" dirty="0" err="1"/>
              <a:t>separado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47" name="Shape 147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A </a:t>
            </a:r>
            <a:r>
              <a:rPr lang="en-US" sz="2400" dirty="0" err="1"/>
              <a:t>referência</a:t>
            </a:r>
            <a:r>
              <a:rPr lang="en-US" sz="2400" dirty="0"/>
              <a:t> é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descrição</a:t>
            </a:r>
            <a:r>
              <a:rPr lang="en-US" sz="2400" dirty="0"/>
              <a:t> </a:t>
            </a:r>
            <a:r>
              <a:rPr lang="en-US" sz="2400" dirty="0" err="1"/>
              <a:t>abreviada</a:t>
            </a:r>
            <a:r>
              <a:rPr lang="en-US" sz="2400" dirty="0"/>
              <a:t> da </a:t>
            </a:r>
            <a:r>
              <a:rPr lang="en-US" sz="2400" dirty="0" err="1"/>
              <a:t>obra</a:t>
            </a:r>
            <a:r>
              <a:rPr lang="en-US" sz="2400" dirty="0"/>
              <a:t>, mas que </a:t>
            </a:r>
            <a:r>
              <a:rPr lang="en-US" sz="2400" dirty="0" err="1"/>
              <a:t>contém</a:t>
            </a:r>
            <a:r>
              <a:rPr lang="en-US" sz="2400" dirty="0"/>
              <a:t>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elementos</a:t>
            </a:r>
            <a:r>
              <a:rPr lang="en-US" sz="2400" dirty="0"/>
              <a:t> </a:t>
            </a:r>
            <a:r>
              <a:rPr lang="en-US" sz="2400" dirty="0" err="1"/>
              <a:t>necessários</a:t>
            </a:r>
            <a:r>
              <a:rPr lang="en-US" sz="2400" dirty="0"/>
              <a:t> e </a:t>
            </a:r>
            <a:r>
              <a:rPr lang="en-US" sz="2400" dirty="0" err="1"/>
              <a:t>suficientes</a:t>
            </a:r>
            <a:r>
              <a:rPr lang="en-US" sz="2400" dirty="0"/>
              <a:t> para a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identificação</a:t>
            </a:r>
            <a:r>
              <a:rPr lang="en-US" sz="2400" dirty="0"/>
              <a:t> </a:t>
            </a:r>
            <a:r>
              <a:rPr lang="en-US" sz="2400" dirty="0" err="1"/>
              <a:t>inequívoca</a:t>
            </a:r>
            <a:r>
              <a:rPr lang="en-US" sz="2400" dirty="0"/>
              <a:t>. </a:t>
            </a:r>
            <a:r>
              <a:rPr lang="en-US" sz="2400" dirty="0" err="1"/>
              <a:t>Tanto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citação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paráfrase</a:t>
            </a:r>
            <a:r>
              <a:rPr lang="en-US" sz="2400" dirty="0"/>
              <a:t>, a </a:t>
            </a:r>
            <a:r>
              <a:rPr lang="en-US" sz="2400" dirty="0" err="1"/>
              <a:t>referência</a:t>
            </a:r>
            <a:r>
              <a:rPr lang="en-US" sz="2400" dirty="0"/>
              <a:t>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ainda</a:t>
            </a:r>
            <a:r>
              <a:rPr lang="en-US" sz="2400" dirty="0"/>
              <a:t> </a:t>
            </a:r>
            <a:r>
              <a:rPr lang="en-US" sz="2400" dirty="0" err="1"/>
              <a:t>indicar</a:t>
            </a:r>
            <a:r>
              <a:rPr lang="en-US" sz="2400" dirty="0"/>
              <a:t> a </a:t>
            </a:r>
            <a:r>
              <a:rPr lang="en-US" sz="2400" dirty="0" err="1"/>
              <a:t>localização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obra</a:t>
            </a:r>
            <a:r>
              <a:rPr lang="en-US" sz="2400" dirty="0"/>
              <a:t>. No </a:t>
            </a:r>
            <a:r>
              <a:rPr lang="en-US" sz="2400" dirty="0" err="1"/>
              <a:t>caso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exemplo</a:t>
            </a:r>
            <a:r>
              <a:rPr lang="en-US" sz="2400" dirty="0"/>
              <a:t>, de </a:t>
            </a:r>
            <a:r>
              <a:rPr lang="en-US" sz="2400" dirty="0" err="1"/>
              <a:t>livros</a:t>
            </a:r>
            <a:r>
              <a:rPr lang="en-US" sz="2400" dirty="0"/>
              <a:t>, </a:t>
            </a:r>
            <a:r>
              <a:rPr lang="en-US" sz="2400" dirty="0" err="1"/>
              <a:t>esta</a:t>
            </a:r>
            <a:r>
              <a:rPr lang="en-US" sz="2400" dirty="0"/>
              <a:t> </a:t>
            </a:r>
            <a:r>
              <a:rPr lang="en-US" sz="2400" dirty="0" err="1"/>
              <a:t>localização</a:t>
            </a:r>
            <a:r>
              <a:rPr lang="en-US" sz="2400" dirty="0"/>
              <a:t> </a:t>
            </a:r>
            <a:r>
              <a:rPr lang="en-US" sz="2400" dirty="0" err="1"/>
              <a:t>consiste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indicação</a:t>
            </a:r>
            <a:r>
              <a:rPr lang="en-US" sz="2400" dirty="0"/>
              <a:t> de </a:t>
            </a:r>
            <a:r>
              <a:rPr lang="en-US" sz="2400" dirty="0" err="1"/>
              <a:t>capítulos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,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geralmente</a:t>
            </a:r>
            <a:r>
              <a:rPr lang="en-US" sz="2400" dirty="0"/>
              <a:t>, das </a:t>
            </a:r>
            <a:r>
              <a:rPr lang="en-US" sz="2400" dirty="0" err="1"/>
              <a:t>páginas</a:t>
            </a:r>
            <a:r>
              <a:rPr lang="en-US" sz="2400" dirty="0"/>
              <a:t> </a:t>
            </a:r>
            <a:r>
              <a:rPr lang="en-US" sz="2400" dirty="0" err="1"/>
              <a:t>onde</a:t>
            </a:r>
            <a:r>
              <a:rPr lang="en-US" sz="2400" dirty="0"/>
              <a:t> se </a:t>
            </a:r>
            <a:r>
              <a:rPr lang="en-US" sz="2400" dirty="0" err="1"/>
              <a:t>encontra</a:t>
            </a:r>
            <a:r>
              <a:rPr lang="en-US" sz="2400" dirty="0"/>
              <a:t> o </a:t>
            </a:r>
            <a:r>
              <a:rPr lang="en-US" sz="2400" dirty="0" err="1"/>
              <a:t>excerto</a:t>
            </a:r>
            <a:r>
              <a:rPr lang="en-US" sz="2400" dirty="0"/>
              <a:t> </a:t>
            </a:r>
            <a:r>
              <a:rPr lang="en-US" sz="2400" dirty="0" err="1"/>
              <a:t>referido</a:t>
            </a:r>
            <a:r>
              <a:rPr lang="en-US" sz="2400" dirty="0"/>
              <a:t> no </a:t>
            </a:r>
            <a:r>
              <a:rPr lang="en-US" sz="2400" dirty="0" err="1"/>
              <a:t>texto</a:t>
            </a:r>
            <a:r>
              <a:rPr lang="en-US" sz="2400" dirty="0"/>
              <a:t> do </a:t>
            </a:r>
            <a:r>
              <a:rPr lang="en-US" sz="2400" dirty="0" err="1"/>
              <a:t>trabalho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necessitam</a:t>
            </a:r>
            <a:r>
              <a:rPr lang="en-US" sz="2400" dirty="0"/>
              <a:t> </a:t>
            </a:r>
            <a:r>
              <a:rPr lang="en-US" sz="2400" dirty="0" err="1"/>
              <a:t>referência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conhecimentos</a:t>
            </a:r>
            <a:r>
              <a:rPr lang="en-US" sz="2400" dirty="0"/>
              <a:t> </a:t>
            </a:r>
            <a:r>
              <a:rPr lang="en-US" sz="2400" dirty="0" err="1"/>
              <a:t>amplamente</a:t>
            </a:r>
            <a:r>
              <a:rPr lang="en-US" sz="2400" dirty="0"/>
              <a:t> </a:t>
            </a:r>
            <a:r>
              <a:rPr lang="en-US" sz="2400" dirty="0" err="1"/>
              <a:t>divulgados</a:t>
            </a:r>
            <a:r>
              <a:rPr lang="en-US" sz="2400" dirty="0"/>
              <a:t>, que </a:t>
            </a:r>
            <a:r>
              <a:rPr lang="en-US" sz="2400" dirty="0" err="1"/>
              <a:t>são</a:t>
            </a:r>
            <a:r>
              <a:rPr lang="en-US" sz="2400" dirty="0"/>
              <a:t> do </a:t>
            </a:r>
            <a:r>
              <a:rPr lang="en-US" sz="2400" dirty="0" err="1"/>
              <a:t>conhecimento</a:t>
            </a:r>
            <a:r>
              <a:rPr lang="en-US" sz="2400" dirty="0"/>
              <a:t> </a:t>
            </a:r>
            <a:r>
              <a:rPr lang="en-US" sz="2400" dirty="0" err="1"/>
              <a:t>geral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que </a:t>
            </a:r>
            <a:r>
              <a:rPr lang="en-US" sz="2400" dirty="0" err="1"/>
              <a:t>facilmente</a:t>
            </a:r>
            <a:r>
              <a:rPr lang="en-US" sz="2400" dirty="0"/>
              <a:t> </a:t>
            </a:r>
            <a:r>
              <a:rPr lang="en-US" sz="2400" dirty="0" err="1"/>
              <a:t>podem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conferidos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várias</a:t>
            </a:r>
            <a:r>
              <a:rPr lang="en-US" sz="2400" dirty="0"/>
              <a:t> </a:t>
            </a:r>
            <a:r>
              <a:rPr lang="en-US" sz="2400" dirty="0" err="1"/>
              <a:t>publicações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 err="1"/>
              <a:t>Por</a:t>
            </a:r>
            <a:r>
              <a:rPr lang="en-US" sz="2400" dirty="0"/>
              <a:t> outro </a:t>
            </a:r>
            <a:r>
              <a:rPr lang="en-US" sz="2400" dirty="0" err="1"/>
              <a:t>lado</a:t>
            </a:r>
            <a:r>
              <a:rPr lang="en-US" sz="2400" dirty="0"/>
              <a:t>, </a:t>
            </a:r>
            <a:r>
              <a:rPr lang="en-US" sz="2400" dirty="0" err="1"/>
              <a:t>algumas</a:t>
            </a:r>
            <a:r>
              <a:rPr lang="en-US" sz="2400" dirty="0"/>
              <a:t> </a:t>
            </a:r>
            <a:r>
              <a:rPr lang="en-US" sz="2400" dirty="0" err="1"/>
              <a:t>citações</a:t>
            </a:r>
            <a:r>
              <a:rPr lang="en-US" sz="2400" dirty="0"/>
              <a:t> </a:t>
            </a:r>
            <a:r>
              <a:rPr lang="en-US" sz="2400" dirty="0" err="1"/>
              <a:t>requerem</a:t>
            </a:r>
            <a:r>
              <a:rPr lang="en-US" sz="2400" dirty="0"/>
              <a:t> </a:t>
            </a:r>
            <a:r>
              <a:rPr lang="en-US" sz="2400" dirty="0" err="1"/>
              <a:t>permissão</a:t>
            </a:r>
            <a:r>
              <a:rPr lang="en-US" sz="2400" dirty="0"/>
              <a:t> dos </a:t>
            </a:r>
            <a:r>
              <a:rPr lang="en-US" sz="2400" dirty="0" err="1"/>
              <a:t>autores</a:t>
            </a:r>
            <a:r>
              <a:rPr lang="en-US" sz="2400" dirty="0"/>
              <a:t>, </a:t>
            </a:r>
            <a:r>
              <a:rPr lang="en-US" sz="2400" dirty="0" err="1"/>
              <a:t>seja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serem</a:t>
            </a:r>
            <a:r>
              <a:rPr lang="en-US" sz="2400" dirty="0"/>
              <a:t> </a:t>
            </a:r>
            <a:r>
              <a:rPr lang="en-US" sz="2400" dirty="0" err="1"/>
              <a:t>demasiado</a:t>
            </a:r>
            <a:r>
              <a:rPr lang="en-US" sz="2400" dirty="0"/>
              <a:t> </a:t>
            </a:r>
            <a:r>
              <a:rPr lang="en-US" sz="2400" dirty="0" err="1"/>
              <a:t>longas</a:t>
            </a:r>
            <a:r>
              <a:rPr lang="en-US" sz="2400" dirty="0"/>
              <a:t>, </a:t>
            </a:r>
            <a:r>
              <a:rPr lang="en-US" sz="2400" dirty="0" err="1"/>
              <a:t>muitas</a:t>
            </a:r>
            <a:r>
              <a:rPr lang="en-US" sz="2400" dirty="0"/>
              <a:t>,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serem</a:t>
            </a:r>
            <a:r>
              <a:rPr lang="en-US" sz="2400" dirty="0"/>
              <a:t> </a:t>
            </a:r>
            <a:r>
              <a:rPr lang="en-US" sz="2400" dirty="0" err="1"/>
              <a:t>provenientes</a:t>
            </a:r>
            <a:r>
              <a:rPr lang="en-US" sz="2400" dirty="0"/>
              <a:t> de </a:t>
            </a:r>
            <a:r>
              <a:rPr lang="en-US" sz="2400" dirty="0" err="1"/>
              <a:t>materiais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publicados</a:t>
            </a:r>
            <a:r>
              <a:rPr lang="en-US" sz="2400" dirty="0"/>
              <a:t>, </a:t>
            </a:r>
            <a:r>
              <a:rPr lang="en-US" sz="2400" dirty="0" err="1"/>
              <a:t>como</a:t>
            </a:r>
            <a:r>
              <a:rPr lang="en-US" sz="2400" dirty="0"/>
              <a:t> cartas, emails, </a:t>
            </a:r>
            <a:r>
              <a:rPr lang="en-US" sz="2400" dirty="0" err="1"/>
              <a:t>entrevistas</a:t>
            </a:r>
            <a:r>
              <a:rPr lang="en-US" sz="2400" dirty="0"/>
              <a:t>, etc.</a:t>
            </a:r>
            <a:endParaRPr sz="2400" dirty="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</p:txBody>
      </p:sp>
      <p:sp>
        <p:nvSpPr>
          <p:cNvPr id="163" name="Shape 163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65" name="Shape 165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107450" y="2783150"/>
            <a:ext cx="69291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000" b="1"/>
              <a:t>Estilos de referências bibliográficas</a:t>
            </a:r>
            <a:endParaRPr sz="3000" b="1"/>
          </a:p>
        </p:txBody>
      </p:sp>
      <p:sp>
        <p:nvSpPr>
          <p:cNvPr id="172" name="Shape 172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74" name="Shape 174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44300" y="1500625"/>
            <a:ext cx="7655400" cy="48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Segundo </a:t>
            </a:r>
            <a:r>
              <a:rPr lang="en-US" sz="2400" dirty="0" err="1"/>
              <a:t>qualquer</a:t>
            </a:r>
            <a:r>
              <a:rPr lang="en-US" sz="2400" dirty="0"/>
              <a:t> das </a:t>
            </a:r>
            <a:r>
              <a:rPr lang="en-US" sz="2400" dirty="0" err="1"/>
              <a:t>convenções</a:t>
            </a:r>
            <a:r>
              <a:rPr lang="en-US" sz="2400" dirty="0"/>
              <a:t> </a:t>
            </a:r>
            <a:r>
              <a:rPr lang="en-US" sz="2400" dirty="0" err="1"/>
              <a:t>utilizadas</a:t>
            </a:r>
            <a:r>
              <a:rPr lang="en-US" sz="2400" dirty="0"/>
              <a:t>, as </a:t>
            </a:r>
            <a:r>
              <a:rPr lang="en-US" sz="2400" dirty="0" err="1"/>
              <a:t>referências</a:t>
            </a:r>
            <a:r>
              <a:rPr lang="en-US" sz="2400" dirty="0"/>
              <a:t> </a:t>
            </a:r>
            <a:r>
              <a:rPr lang="en-US" sz="2400" dirty="0" err="1"/>
              <a:t>bibliográficas</a:t>
            </a:r>
            <a:r>
              <a:rPr lang="en-US" sz="2400" dirty="0"/>
              <a:t> </a:t>
            </a:r>
            <a:r>
              <a:rPr lang="en-US" sz="2400" dirty="0" err="1"/>
              <a:t>completas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têm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 no </a:t>
            </a:r>
            <a:r>
              <a:rPr lang="en-US" sz="2400" dirty="0" err="1"/>
              <a:t>corpo</a:t>
            </a:r>
            <a:r>
              <a:rPr lang="en-US" sz="2400" dirty="0"/>
              <a:t> do </a:t>
            </a:r>
            <a:r>
              <a:rPr lang="en-US" sz="2400" dirty="0" err="1"/>
              <a:t>texto</a:t>
            </a:r>
            <a:r>
              <a:rPr lang="en-US" sz="2400" dirty="0"/>
              <a:t>. </a:t>
            </a:r>
            <a:r>
              <a:rPr lang="en-US" sz="2400" dirty="0" err="1"/>
              <a:t>Tais</a:t>
            </a:r>
            <a:r>
              <a:rPr lang="en-US" sz="2400" dirty="0"/>
              <a:t> </a:t>
            </a:r>
            <a:r>
              <a:rPr lang="en-US" sz="2400" dirty="0" err="1"/>
              <a:t>indicações</a:t>
            </a:r>
            <a:r>
              <a:rPr lang="en-US" sz="2400" dirty="0"/>
              <a:t> </a:t>
            </a:r>
            <a:r>
              <a:rPr lang="en-US" sz="2400" dirty="0" err="1"/>
              <a:t>perturbariam</a:t>
            </a:r>
            <a:r>
              <a:rPr lang="en-US" sz="2400" dirty="0"/>
              <a:t> a </a:t>
            </a:r>
            <a:r>
              <a:rPr lang="en-US" sz="2400" dirty="0" err="1"/>
              <a:t>leitura</a:t>
            </a:r>
            <a:r>
              <a:rPr lang="en-US" sz="2400" dirty="0"/>
              <a:t> e o </a:t>
            </a:r>
            <a:r>
              <a:rPr lang="en-US" sz="2400" dirty="0" err="1"/>
              <a:t>seguimento</a:t>
            </a:r>
            <a:r>
              <a:rPr lang="en-US" sz="2400" dirty="0"/>
              <a:t> do </a:t>
            </a:r>
            <a:r>
              <a:rPr lang="en-US" sz="2400" dirty="0" err="1"/>
              <a:t>raciocínio</a:t>
            </a:r>
            <a:r>
              <a:rPr lang="en-US" sz="2400" dirty="0"/>
              <a:t> que se </a:t>
            </a:r>
            <a:r>
              <a:rPr lang="en-US" sz="2400" dirty="0" err="1"/>
              <a:t>expõe</a:t>
            </a:r>
            <a:r>
              <a:rPr lang="en-US" sz="2400" dirty="0"/>
              <a:t>. </a:t>
            </a:r>
            <a:r>
              <a:rPr lang="en-US" sz="2400" dirty="0" err="1"/>
              <a:t>Assim</a:t>
            </a:r>
            <a:r>
              <a:rPr lang="en-US" sz="2400" dirty="0"/>
              <a:t>, logo </a:t>
            </a:r>
            <a:r>
              <a:rPr lang="en-US" sz="2400" dirty="0" err="1"/>
              <a:t>após</a:t>
            </a:r>
            <a:r>
              <a:rPr lang="en-US" sz="2400" dirty="0"/>
              <a:t> o </a:t>
            </a:r>
            <a:r>
              <a:rPr lang="en-US" sz="2400" dirty="0" err="1"/>
              <a:t>fim</a:t>
            </a:r>
            <a:r>
              <a:rPr lang="en-US" sz="2400" dirty="0"/>
              <a:t> da </a:t>
            </a:r>
            <a:r>
              <a:rPr lang="en-US" sz="2400" dirty="0" err="1"/>
              <a:t>citação</a:t>
            </a:r>
            <a:r>
              <a:rPr lang="en-US" sz="2400" dirty="0"/>
              <a:t>, </a:t>
            </a:r>
            <a:r>
              <a:rPr lang="en-US" sz="2400" dirty="0" err="1"/>
              <a:t>dá</a:t>
            </a:r>
            <a:r>
              <a:rPr lang="en-US" sz="2400" dirty="0"/>
              <a:t>-se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indicação</a:t>
            </a:r>
            <a:r>
              <a:rPr lang="en-US" sz="2400" dirty="0"/>
              <a:t> que </a:t>
            </a:r>
            <a:r>
              <a:rPr lang="en-US" sz="2400" dirty="0" err="1"/>
              <a:t>remete</a:t>
            </a:r>
            <a:r>
              <a:rPr lang="en-US" sz="2400" dirty="0"/>
              <a:t> para a </a:t>
            </a:r>
            <a:r>
              <a:rPr lang="en-US" sz="2400" dirty="0" err="1"/>
              <a:t>referência</a:t>
            </a:r>
            <a:r>
              <a:rPr lang="en-US" sz="2400" dirty="0"/>
              <a:t> </a:t>
            </a:r>
            <a:r>
              <a:rPr lang="en-US" sz="2400" dirty="0" err="1"/>
              <a:t>bibliográfica</a:t>
            </a:r>
            <a:r>
              <a:rPr lang="en-US" sz="2400" dirty="0"/>
              <a:t> </a:t>
            </a:r>
            <a:r>
              <a:rPr lang="en-US" sz="2400" dirty="0" err="1"/>
              <a:t>completa</a:t>
            </a:r>
            <a:r>
              <a:rPr lang="en-US" sz="2400" dirty="0"/>
              <a:t>. </a:t>
            </a:r>
            <a:r>
              <a:rPr lang="en-US" sz="2400" dirty="0" err="1"/>
              <a:t>Esta</a:t>
            </a:r>
            <a:r>
              <a:rPr lang="en-US" sz="2400" dirty="0"/>
              <a:t> é dada </a:t>
            </a:r>
            <a:r>
              <a:rPr lang="en-US" sz="2400" dirty="0" err="1"/>
              <a:t>em</a:t>
            </a:r>
            <a:r>
              <a:rPr lang="en-US" sz="2400" dirty="0"/>
              <a:t> nota de </a:t>
            </a:r>
            <a:r>
              <a:rPr lang="en-US" sz="2400" dirty="0" err="1"/>
              <a:t>rodapé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bibliografia</a:t>
            </a:r>
            <a:r>
              <a:rPr lang="en-US" sz="2400" dirty="0"/>
              <a:t> no final no </a:t>
            </a:r>
            <a:r>
              <a:rPr lang="en-US" sz="2400" dirty="0" err="1"/>
              <a:t>capítulo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da </a:t>
            </a:r>
            <a:r>
              <a:rPr lang="en-US" sz="2400" dirty="0" err="1"/>
              <a:t>obra</a:t>
            </a:r>
            <a:r>
              <a:rPr lang="en-US" sz="2400" dirty="0"/>
              <a:t>. A </a:t>
            </a:r>
            <a:r>
              <a:rPr lang="en-US" sz="2400" dirty="0" err="1"/>
              <a:t>indicação</a:t>
            </a:r>
            <a:r>
              <a:rPr lang="en-US" sz="2400" dirty="0"/>
              <a:t> que </a:t>
            </a:r>
            <a:r>
              <a:rPr lang="en-US" sz="2400" dirty="0" err="1"/>
              <a:t>remete</a:t>
            </a:r>
            <a:r>
              <a:rPr lang="en-US" sz="2400" dirty="0"/>
              <a:t> para a </a:t>
            </a:r>
            <a:r>
              <a:rPr lang="en-US" sz="2400" dirty="0" err="1"/>
              <a:t>referência</a:t>
            </a:r>
            <a:r>
              <a:rPr lang="en-US" sz="2400" dirty="0"/>
              <a:t> </a:t>
            </a:r>
            <a:r>
              <a:rPr lang="en-US" sz="2400" dirty="0" err="1"/>
              <a:t>bibliográfica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constituída</a:t>
            </a:r>
            <a:r>
              <a:rPr lang="en-US" sz="2400" dirty="0"/>
              <a:t> </a:t>
            </a:r>
            <a:r>
              <a:rPr lang="en-US" sz="2400" dirty="0" err="1"/>
              <a:t>pelo</a:t>
            </a:r>
            <a:r>
              <a:rPr lang="en-US" sz="2400" dirty="0"/>
              <a:t> </a:t>
            </a:r>
            <a:r>
              <a:rPr lang="en-US" sz="2400" dirty="0" err="1"/>
              <a:t>nome</a:t>
            </a:r>
            <a:r>
              <a:rPr lang="en-US" sz="2400" dirty="0"/>
              <a:t> do </a:t>
            </a:r>
            <a:r>
              <a:rPr lang="en-US" sz="2400" dirty="0" err="1"/>
              <a:t>autor</a:t>
            </a:r>
            <a:r>
              <a:rPr lang="en-US" sz="2400" dirty="0"/>
              <a:t> </a:t>
            </a:r>
            <a:r>
              <a:rPr lang="en-US" sz="2400" dirty="0" err="1"/>
              <a:t>seguido</a:t>
            </a:r>
            <a:r>
              <a:rPr lang="en-US" sz="2400" dirty="0"/>
              <a:t> do </a:t>
            </a:r>
            <a:r>
              <a:rPr lang="en-US" sz="2400" dirty="0" err="1"/>
              <a:t>ano</a:t>
            </a:r>
            <a:r>
              <a:rPr lang="en-US" sz="2400" dirty="0"/>
              <a:t> da </a:t>
            </a:r>
            <a:r>
              <a:rPr lang="en-US" sz="2400" dirty="0" err="1"/>
              <a:t>publicação</a:t>
            </a:r>
            <a:r>
              <a:rPr lang="en-US" sz="2400" dirty="0"/>
              <a:t>,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um </a:t>
            </a:r>
            <a:r>
              <a:rPr lang="en-US" sz="2400" dirty="0" err="1"/>
              <a:t>número</a:t>
            </a:r>
            <a:r>
              <a:rPr lang="en-US" sz="2400" dirty="0"/>
              <a:t> </a:t>
            </a:r>
            <a:r>
              <a:rPr lang="en-US" sz="2400" dirty="0" err="1"/>
              <a:t>sequencial</a:t>
            </a:r>
            <a:r>
              <a:rPr lang="en-US" sz="2400" dirty="0"/>
              <a:t>. </a:t>
            </a:r>
            <a:r>
              <a:rPr lang="en-US" sz="2400" dirty="0" err="1"/>
              <a:t>Assim</a:t>
            </a:r>
            <a:r>
              <a:rPr lang="en-US" sz="2400" dirty="0"/>
              <a:t>,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grandes</a:t>
            </a:r>
            <a:r>
              <a:rPr lang="en-US" sz="2400" dirty="0"/>
              <a:t> </a:t>
            </a:r>
            <a:r>
              <a:rPr lang="en-US" sz="2400" dirty="0" err="1"/>
              <a:t>tipos</a:t>
            </a:r>
            <a:r>
              <a:rPr lang="en-US" sz="2400" dirty="0"/>
              <a:t> de </a:t>
            </a:r>
            <a:r>
              <a:rPr lang="en-US" sz="2400" dirty="0" err="1"/>
              <a:t>referências</a:t>
            </a:r>
            <a:r>
              <a:rPr lang="en-US" sz="2400" dirty="0"/>
              <a:t> </a:t>
            </a:r>
            <a:r>
              <a:rPr lang="en-US" sz="2400" dirty="0" err="1"/>
              <a:t>bibliográficas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o </a:t>
            </a:r>
            <a:r>
              <a:rPr lang="en-US" sz="2400" dirty="0" err="1"/>
              <a:t>estilo</a:t>
            </a:r>
            <a:r>
              <a:rPr lang="en-US" sz="2400" dirty="0"/>
              <a:t> </a:t>
            </a:r>
            <a:r>
              <a:rPr lang="en-US" sz="2400" dirty="0" err="1"/>
              <a:t>autor</a:t>
            </a:r>
            <a:r>
              <a:rPr lang="en-US" sz="2400" dirty="0"/>
              <a:t>-data e o </a:t>
            </a:r>
            <a:r>
              <a:rPr lang="en-US" sz="2400" dirty="0" err="1"/>
              <a:t>estilo</a:t>
            </a:r>
            <a:r>
              <a:rPr lang="en-US" sz="2400" dirty="0"/>
              <a:t> </a:t>
            </a:r>
            <a:r>
              <a:rPr lang="en-US" sz="2400" dirty="0" err="1"/>
              <a:t>numérico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</p:txBody>
      </p:sp>
      <p:sp>
        <p:nvSpPr>
          <p:cNvPr id="181" name="Shape 181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83" name="Shape 183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744300" y="1500625"/>
            <a:ext cx="7655400" cy="48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No </a:t>
            </a:r>
            <a:r>
              <a:rPr lang="en-US" sz="2400" dirty="0" err="1"/>
              <a:t>estilo</a:t>
            </a:r>
            <a:r>
              <a:rPr lang="en-US" sz="2400" dirty="0"/>
              <a:t> </a:t>
            </a:r>
            <a:r>
              <a:rPr lang="en-US" sz="2400" dirty="0" err="1"/>
              <a:t>autor</a:t>
            </a:r>
            <a:r>
              <a:rPr lang="en-US" sz="2400" dirty="0"/>
              <a:t>-data, </a:t>
            </a:r>
            <a:r>
              <a:rPr lang="en-US" sz="2400" dirty="0" err="1"/>
              <a:t>estas</a:t>
            </a:r>
            <a:r>
              <a:rPr lang="en-US" sz="2400" dirty="0"/>
              <a:t> </a:t>
            </a:r>
            <a:r>
              <a:rPr lang="en-US" sz="2400" dirty="0" err="1"/>
              <a:t>indicações</a:t>
            </a:r>
            <a:r>
              <a:rPr lang="en-US" sz="2400" dirty="0"/>
              <a:t> </a:t>
            </a:r>
            <a:r>
              <a:rPr lang="en-US" sz="2400" dirty="0" err="1"/>
              <a:t>abreviadas</a:t>
            </a:r>
            <a:r>
              <a:rPr lang="en-US" sz="2400" dirty="0"/>
              <a:t> </a:t>
            </a:r>
            <a:r>
              <a:rPr lang="en-US" sz="2400" dirty="0" err="1"/>
              <a:t>podem</a:t>
            </a:r>
            <a:r>
              <a:rPr lang="en-US" sz="2400" dirty="0"/>
              <a:t> </a:t>
            </a:r>
            <a:r>
              <a:rPr lang="en-US" sz="2400" dirty="0" err="1"/>
              <a:t>deixar</a:t>
            </a:r>
            <a:r>
              <a:rPr lang="en-US" sz="2400" dirty="0"/>
              <a:t> de </a:t>
            </a:r>
            <a:r>
              <a:rPr lang="en-US" sz="2400" dirty="0" err="1"/>
              <a:t>estar</a:t>
            </a:r>
            <a:r>
              <a:rPr lang="en-US" sz="2400" dirty="0"/>
              <a:t> </a:t>
            </a:r>
            <a:r>
              <a:rPr lang="en-US" sz="2400" dirty="0" err="1"/>
              <a:t>interpoladas</a:t>
            </a:r>
            <a:r>
              <a:rPr lang="en-US" sz="2400" dirty="0"/>
              <a:t> no </a:t>
            </a:r>
            <a:r>
              <a:rPr lang="en-US" sz="2400" dirty="0" err="1"/>
              <a:t>texto</a:t>
            </a:r>
            <a:r>
              <a:rPr lang="en-US" sz="2400" dirty="0"/>
              <a:t> e </a:t>
            </a:r>
            <a:r>
              <a:rPr lang="en-US" sz="2400" dirty="0" err="1"/>
              <a:t>fazer</a:t>
            </a:r>
            <a:r>
              <a:rPr lang="en-US" sz="2400" dirty="0"/>
              <a:t> dele parte </a:t>
            </a:r>
            <a:r>
              <a:rPr lang="en-US" sz="2400" dirty="0" err="1"/>
              <a:t>integrante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No </a:t>
            </a:r>
            <a:r>
              <a:rPr lang="en-US" sz="2400" dirty="0" err="1"/>
              <a:t>estilo</a:t>
            </a:r>
            <a:r>
              <a:rPr lang="en-US" sz="2400" dirty="0"/>
              <a:t> </a:t>
            </a:r>
            <a:r>
              <a:rPr lang="en-US" sz="2400" dirty="0" err="1"/>
              <a:t>autor</a:t>
            </a:r>
            <a:r>
              <a:rPr lang="en-US" sz="2400" dirty="0"/>
              <a:t>-data, a </a:t>
            </a:r>
            <a:r>
              <a:rPr lang="en-US" sz="2400" dirty="0" err="1"/>
              <a:t>referência</a:t>
            </a:r>
            <a:r>
              <a:rPr lang="en-US" sz="2400" dirty="0"/>
              <a:t> </a:t>
            </a:r>
            <a:r>
              <a:rPr lang="en-US" sz="2400" dirty="0" err="1"/>
              <a:t>abreviada</a:t>
            </a:r>
            <a:r>
              <a:rPr lang="en-US" sz="2400" dirty="0"/>
              <a:t> que se </a:t>
            </a:r>
            <a:r>
              <a:rPr lang="en-US" sz="2400" dirty="0" err="1"/>
              <a:t>encontra</a:t>
            </a:r>
            <a:r>
              <a:rPr lang="en-US" sz="2400" dirty="0"/>
              <a:t> no </a:t>
            </a:r>
            <a:r>
              <a:rPr lang="en-US" sz="2400" dirty="0" err="1"/>
              <a:t>corpo</a:t>
            </a:r>
            <a:r>
              <a:rPr lang="en-US" sz="2400" dirty="0"/>
              <a:t> do </a:t>
            </a:r>
            <a:r>
              <a:rPr lang="en-US" sz="2400" dirty="0" err="1"/>
              <a:t>texto</a:t>
            </a:r>
            <a:r>
              <a:rPr lang="en-US" sz="2400" dirty="0"/>
              <a:t> junto à </a:t>
            </a:r>
            <a:r>
              <a:rPr lang="en-US" sz="2400" dirty="0" err="1"/>
              <a:t>citação</a:t>
            </a:r>
            <a:r>
              <a:rPr lang="en-US" sz="2400" dirty="0"/>
              <a:t> é, </a:t>
            </a:r>
            <a:r>
              <a:rPr lang="en-US" sz="2400" dirty="0" err="1"/>
              <a:t>geralmente</a:t>
            </a:r>
            <a:r>
              <a:rPr lang="en-US" sz="2400" dirty="0"/>
              <a:t> entre </a:t>
            </a:r>
            <a:r>
              <a:rPr lang="en-US" sz="2400" dirty="0" err="1"/>
              <a:t>parêntesis</a:t>
            </a:r>
            <a:r>
              <a:rPr lang="en-US" sz="2400" dirty="0"/>
              <a:t>, o </a:t>
            </a:r>
            <a:r>
              <a:rPr lang="en-US" sz="2400" dirty="0" err="1"/>
              <a:t>apelido</a:t>
            </a:r>
            <a:r>
              <a:rPr lang="en-US" sz="2400" dirty="0"/>
              <a:t> do </a:t>
            </a:r>
            <a:r>
              <a:rPr lang="en-US" sz="2400" dirty="0" err="1"/>
              <a:t>autor</a:t>
            </a:r>
            <a:r>
              <a:rPr lang="en-US" sz="2400" dirty="0"/>
              <a:t> e o </a:t>
            </a:r>
            <a:r>
              <a:rPr lang="en-US" sz="2400" dirty="0" err="1"/>
              <a:t>ano</a:t>
            </a:r>
            <a:r>
              <a:rPr lang="en-US" sz="2400" dirty="0"/>
              <a:t> da </a:t>
            </a:r>
            <a:r>
              <a:rPr lang="en-US" sz="2400" dirty="0" err="1"/>
              <a:t>publicação</a:t>
            </a:r>
            <a:r>
              <a:rPr lang="en-US" sz="2400" dirty="0"/>
              <a:t>. Na </a:t>
            </a:r>
            <a:r>
              <a:rPr lang="en-US" sz="2400" dirty="0" err="1"/>
              <a:t>bibliografia</a:t>
            </a:r>
            <a:r>
              <a:rPr lang="en-US" sz="2400" dirty="0"/>
              <a:t>,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estes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primeiros</a:t>
            </a:r>
            <a:r>
              <a:rPr lang="en-US" sz="2400" dirty="0"/>
              <a:t> </a:t>
            </a:r>
            <a:r>
              <a:rPr lang="en-US" sz="2400" dirty="0" err="1"/>
              <a:t>elementos</a:t>
            </a:r>
            <a:r>
              <a:rPr lang="en-US" sz="2400" dirty="0"/>
              <a:t> que </a:t>
            </a:r>
            <a:r>
              <a:rPr lang="en-US" sz="2400" dirty="0" err="1"/>
              <a:t>constituem</a:t>
            </a:r>
            <a:r>
              <a:rPr lang="en-US" sz="2400" dirty="0"/>
              <a:t> a </a:t>
            </a:r>
            <a:r>
              <a:rPr lang="en-US" sz="2400" dirty="0" err="1"/>
              <a:t>referência</a:t>
            </a:r>
            <a:r>
              <a:rPr lang="en-US" sz="2400" dirty="0"/>
              <a:t> </a:t>
            </a:r>
            <a:r>
              <a:rPr lang="en-US" sz="2400" dirty="0" err="1"/>
              <a:t>bibliográfica</a:t>
            </a:r>
            <a:r>
              <a:rPr lang="en-US" sz="2400" dirty="0"/>
              <a:t> e é pela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alfabetação</a:t>
            </a:r>
            <a:r>
              <a:rPr lang="en-US" sz="2400" dirty="0"/>
              <a:t> que é </a:t>
            </a:r>
            <a:r>
              <a:rPr lang="en-US" sz="2400" dirty="0" err="1"/>
              <a:t>ordenada</a:t>
            </a:r>
            <a:r>
              <a:rPr lang="en-US" sz="2400" dirty="0"/>
              <a:t> a </a:t>
            </a:r>
            <a:r>
              <a:rPr lang="en-US" sz="2400" dirty="0" err="1"/>
              <a:t>bibliografia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 err="1"/>
              <a:t>Pertencem</a:t>
            </a:r>
            <a:r>
              <a:rPr lang="en-US" sz="2400" dirty="0"/>
              <a:t> a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grande</a:t>
            </a:r>
            <a:r>
              <a:rPr lang="en-US" sz="2400" dirty="0"/>
              <a:t> </a:t>
            </a:r>
            <a:r>
              <a:rPr lang="en-US" sz="2400" dirty="0" err="1"/>
              <a:t>grupo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estilos</a:t>
            </a:r>
            <a:r>
              <a:rPr lang="en-US" sz="2400" dirty="0"/>
              <a:t> NP 405, APA, Harvard, Chicago B (</a:t>
            </a:r>
            <a:r>
              <a:rPr lang="en-US" sz="2400" dirty="0" err="1"/>
              <a:t>autor</a:t>
            </a:r>
            <a:r>
              <a:rPr lang="en-US" sz="2400" dirty="0"/>
              <a:t>-data).</a:t>
            </a:r>
            <a:endParaRPr sz="2400" dirty="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</p:txBody>
      </p:sp>
      <p:sp>
        <p:nvSpPr>
          <p:cNvPr id="190" name="Shape 190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92" name="Shape 192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744300" y="1500625"/>
            <a:ext cx="7655400" cy="48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No </a:t>
            </a:r>
            <a:r>
              <a:rPr lang="en-US" sz="2400" dirty="0" err="1"/>
              <a:t>estilo</a:t>
            </a:r>
            <a:r>
              <a:rPr lang="en-US" sz="2400" dirty="0"/>
              <a:t> </a:t>
            </a:r>
            <a:r>
              <a:rPr lang="en-US" sz="2400" dirty="0" err="1"/>
              <a:t>numérico</a:t>
            </a:r>
            <a:r>
              <a:rPr lang="en-US" sz="2400" dirty="0"/>
              <a:t>, o que se </a:t>
            </a:r>
            <a:r>
              <a:rPr lang="en-US" sz="2400" dirty="0" err="1"/>
              <a:t>encontra</a:t>
            </a:r>
            <a:r>
              <a:rPr lang="en-US" sz="2400" dirty="0"/>
              <a:t> no </a:t>
            </a:r>
            <a:r>
              <a:rPr lang="en-US" sz="2400" dirty="0" err="1"/>
              <a:t>corpo</a:t>
            </a:r>
            <a:r>
              <a:rPr lang="en-US" sz="2400" dirty="0"/>
              <a:t> do </a:t>
            </a:r>
            <a:r>
              <a:rPr lang="en-US" sz="2400" dirty="0" err="1"/>
              <a:t>texto</a:t>
            </a:r>
            <a:r>
              <a:rPr lang="en-US" sz="2400" dirty="0"/>
              <a:t> é </a:t>
            </a:r>
            <a:r>
              <a:rPr lang="en-US" sz="2400" dirty="0" err="1"/>
              <a:t>apenas</a:t>
            </a:r>
            <a:r>
              <a:rPr lang="en-US" sz="2400" dirty="0"/>
              <a:t> um </a:t>
            </a:r>
            <a:r>
              <a:rPr lang="en-US" sz="2400" dirty="0" err="1"/>
              <a:t>número</a:t>
            </a:r>
            <a:r>
              <a:rPr lang="en-US" sz="2400" dirty="0"/>
              <a:t> </a:t>
            </a:r>
            <a:r>
              <a:rPr lang="en-US" sz="2400" dirty="0" err="1"/>
              <a:t>sequencial</a:t>
            </a:r>
            <a:r>
              <a:rPr lang="en-US" sz="2400" dirty="0"/>
              <a:t>. A </a:t>
            </a:r>
            <a:r>
              <a:rPr lang="en-US" sz="2400" dirty="0" err="1"/>
              <a:t>bibliografia</a:t>
            </a:r>
            <a:r>
              <a:rPr lang="en-US" sz="2400" dirty="0"/>
              <a:t> é </a:t>
            </a:r>
            <a:r>
              <a:rPr lang="en-US" sz="2400" dirty="0" err="1"/>
              <a:t>apresentada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essa</a:t>
            </a:r>
            <a:r>
              <a:rPr lang="en-US" sz="2400" dirty="0"/>
              <a:t> </a:t>
            </a:r>
            <a:r>
              <a:rPr lang="en-US" sz="2400" dirty="0" err="1"/>
              <a:t>ordem</a:t>
            </a:r>
            <a:r>
              <a:rPr lang="en-US" sz="2400" dirty="0"/>
              <a:t> </a:t>
            </a:r>
            <a:r>
              <a:rPr lang="en-US" sz="2400" dirty="0" err="1"/>
              <a:t>numérica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/>
              <a:t>Pertencem</a:t>
            </a:r>
            <a:r>
              <a:rPr lang="en-US" sz="2400" dirty="0"/>
              <a:t> a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grupo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estilos</a:t>
            </a:r>
            <a:r>
              <a:rPr lang="en-US" sz="2400" dirty="0"/>
              <a:t> NP 405, Vancouver, IEEE, ACS, Chicago A (</a:t>
            </a:r>
            <a:r>
              <a:rPr lang="en-US" sz="2400" dirty="0" err="1"/>
              <a:t>notas</a:t>
            </a:r>
            <a:r>
              <a:rPr lang="en-US" sz="2400" dirty="0"/>
              <a:t> e </a:t>
            </a:r>
            <a:r>
              <a:rPr lang="en-US" sz="2400" dirty="0" err="1"/>
              <a:t>bibliografia</a:t>
            </a:r>
            <a:r>
              <a:rPr lang="en-US" sz="2400" dirty="0"/>
              <a:t>).</a:t>
            </a:r>
            <a:endParaRPr sz="2400" dirty="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</p:txBody>
      </p:sp>
      <p:sp>
        <p:nvSpPr>
          <p:cNvPr id="199" name="Shape 199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01" name="Shape 201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743284" y="1449340"/>
            <a:ext cx="76551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/>
              <a:t>Precisa de ajuda?</a:t>
            </a:r>
            <a:endParaRPr sz="30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209" name="Shape 209"/>
          <p:cNvSpPr txBox="1"/>
          <p:nvPr/>
        </p:nvSpPr>
        <p:spPr>
          <a:xfrm>
            <a:off x="888425" y="2483725"/>
            <a:ext cx="7160100" cy="3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/>
              <a:t>Contacte-nos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/>
              <a:t>Biblioteca do Instituto Superior Técnico (BIST)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bist@tecnico.ulisboa.pt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Shape 210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Um </a:t>
            </a:r>
            <a:r>
              <a:rPr lang="en-US" sz="2400" dirty="0" err="1"/>
              <a:t>trabalho</a:t>
            </a:r>
            <a:r>
              <a:rPr lang="en-US" sz="2400" dirty="0"/>
              <a:t> </a:t>
            </a:r>
            <a:r>
              <a:rPr lang="en-US" sz="2400" dirty="0" err="1"/>
              <a:t>académico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é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criação</a:t>
            </a:r>
            <a:r>
              <a:rPr lang="en-US" sz="2400" dirty="0"/>
              <a:t> total, de </a:t>
            </a:r>
            <a:r>
              <a:rPr lang="en-US" sz="2400" dirty="0" err="1"/>
              <a:t>raiz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Parte </a:t>
            </a:r>
            <a:r>
              <a:rPr lang="en-US" sz="2400" dirty="0" err="1"/>
              <a:t>sempre</a:t>
            </a:r>
            <a:r>
              <a:rPr lang="en-US" sz="2400" dirty="0"/>
              <a:t> da “</a:t>
            </a:r>
            <a:r>
              <a:rPr lang="en-US" sz="2400" dirty="0" err="1"/>
              <a:t>revisão</a:t>
            </a:r>
            <a:r>
              <a:rPr lang="en-US" sz="2400" dirty="0"/>
              <a:t> da </a:t>
            </a:r>
            <a:r>
              <a:rPr lang="en-US" sz="2400" dirty="0" err="1"/>
              <a:t>literatura</a:t>
            </a:r>
            <a:r>
              <a:rPr lang="en-US" sz="2400" dirty="0"/>
              <a:t>”,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, do </a:t>
            </a:r>
            <a:r>
              <a:rPr lang="en-US" sz="2400" dirty="0" err="1"/>
              <a:t>conhecimento</a:t>
            </a:r>
            <a:r>
              <a:rPr lang="en-US" sz="2400" dirty="0"/>
              <a:t> (</a:t>
            </a:r>
            <a:r>
              <a:rPr lang="en-US" sz="2400" dirty="0" err="1"/>
              <a:t>incluindo</a:t>
            </a:r>
            <a:r>
              <a:rPr lang="en-US" sz="2400" dirty="0"/>
              <a:t> a </a:t>
            </a:r>
            <a:r>
              <a:rPr lang="en-US" sz="2400" dirty="0" err="1"/>
              <a:t>leitura</a:t>
            </a:r>
            <a:r>
              <a:rPr lang="en-US" sz="2400" dirty="0"/>
              <a:t> e a </a:t>
            </a:r>
            <a:r>
              <a:rPr lang="en-US" sz="2400" dirty="0" err="1"/>
              <a:t>crítica</a:t>
            </a:r>
            <a:r>
              <a:rPr lang="en-US" sz="2400" dirty="0"/>
              <a:t>) do </a:t>
            </a:r>
            <a:r>
              <a:rPr lang="en-US" sz="2400" dirty="0" err="1"/>
              <a:t>trabalho</a:t>
            </a:r>
            <a:r>
              <a:rPr lang="en-US" sz="2400" dirty="0"/>
              <a:t> que </a:t>
            </a:r>
            <a:r>
              <a:rPr lang="en-US" sz="2400" dirty="0" err="1"/>
              <a:t>já</a:t>
            </a:r>
            <a:r>
              <a:rPr lang="en-US" sz="2400" dirty="0"/>
              <a:t> </a:t>
            </a:r>
            <a:r>
              <a:rPr lang="en-US" sz="2400" dirty="0" err="1"/>
              <a:t>foi</a:t>
            </a:r>
            <a:r>
              <a:rPr lang="en-US" sz="2400" dirty="0"/>
              <a:t> </a:t>
            </a:r>
            <a:r>
              <a:rPr lang="en-US" sz="2400" dirty="0" err="1"/>
              <a:t>feito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o </a:t>
            </a:r>
            <a:r>
              <a:rPr lang="en-US" sz="2400" dirty="0" err="1"/>
              <a:t>tema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estudo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Um </a:t>
            </a:r>
            <a:r>
              <a:rPr lang="en-US" sz="2400" dirty="0" err="1"/>
              <a:t>trabalho</a:t>
            </a:r>
            <a:r>
              <a:rPr lang="en-US" sz="2400" dirty="0"/>
              <a:t> </a:t>
            </a:r>
            <a:r>
              <a:rPr lang="en-US" sz="2400" dirty="0" err="1"/>
              <a:t>académico</a:t>
            </a:r>
            <a:r>
              <a:rPr lang="en-US" sz="2400" dirty="0"/>
              <a:t> tem </a:t>
            </a:r>
            <a:r>
              <a:rPr lang="en-US" sz="2400" dirty="0" err="1"/>
              <a:t>sempre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consideração</a:t>
            </a:r>
            <a:r>
              <a:rPr lang="en-US" sz="2400" dirty="0"/>
              <a:t> o </a:t>
            </a:r>
            <a:r>
              <a:rPr lang="en-US" sz="2400" dirty="0" err="1"/>
              <a:t>conhecimento</a:t>
            </a:r>
            <a:r>
              <a:rPr lang="en-US" sz="2400" dirty="0"/>
              <a:t> </a:t>
            </a:r>
            <a:r>
              <a:rPr lang="en-US" sz="2400" dirty="0" err="1"/>
              <a:t>atualizado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o </a:t>
            </a:r>
            <a:r>
              <a:rPr lang="en-US" sz="2400" dirty="0" err="1"/>
              <a:t>tema</a:t>
            </a:r>
            <a:r>
              <a:rPr lang="en-US" sz="2400" dirty="0"/>
              <a:t>, </a:t>
            </a:r>
            <a:r>
              <a:rPr lang="en-US" sz="2400" dirty="0" err="1"/>
              <a:t>porque</a:t>
            </a:r>
            <a:r>
              <a:rPr lang="en-US" sz="2400" dirty="0"/>
              <a:t> o </a:t>
            </a:r>
            <a:r>
              <a:rPr lang="en-US" sz="2400" dirty="0" err="1"/>
              <a:t>conhecimento</a:t>
            </a:r>
            <a:r>
              <a:rPr lang="en-US" sz="2400" dirty="0"/>
              <a:t> </a:t>
            </a:r>
            <a:r>
              <a:rPr lang="en-US" sz="2400" dirty="0" err="1"/>
              <a:t>científico</a:t>
            </a:r>
            <a:r>
              <a:rPr lang="en-US" sz="2400" dirty="0"/>
              <a:t> novo e </a:t>
            </a:r>
            <a:r>
              <a:rPr lang="en-US" sz="2400" dirty="0" err="1"/>
              <a:t>relevante</a:t>
            </a:r>
            <a:r>
              <a:rPr lang="en-US" sz="2400" dirty="0"/>
              <a:t> é o que </a:t>
            </a:r>
            <a:r>
              <a:rPr lang="en-US" sz="2400" dirty="0" err="1"/>
              <a:t>acrescenta</a:t>
            </a:r>
            <a:r>
              <a:rPr lang="en-US" sz="2400" dirty="0"/>
              <a:t> saber à </a:t>
            </a:r>
            <a:r>
              <a:rPr lang="en-US" sz="2400" dirty="0" err="1"/>
              <a:t>comunidade</a:t>
            </a:r>
            <a:r>
              <a:rPr lang="en-US" sz="2400" dirty="0"/>
              <a:t>.</a:t>
            </a:r>
            <a:endParaRPr sz="2400" dirty="0"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 err="1"/>
              <a:t>Identificar</a:t>
            </a:r>
            <a:r>
              <a:rPr lang="en-US" sz="2400" dirty="0"/>
              <a:t> as </a:t>
            </a:r>
            <a:r>
              <a:rPr lang="en-US" sz="2400" dirty="0" err="1"/>
              <a:t>fontes</a:t>
            </a:r>
            <a:r>
              <a:rPr lang="en-US" sz="2400" dirty="0"/>
              <a:t> que </a:t>
            </a:r>
            <a:r>
              <a:rPr lang="en-US" sz="2400" dirty="0" err="1"/>
              <a:t>contribuíram</a:t>
            </a:r>
            <a:r>
              <a:rPr lang="en-US" sz="2400" dirty="0"/>
              <a:t> para o </a:t>
            </a:r>
            <a:r>
              <a:rPr lang="en-US" sz="2400" dirty="0" err="1"/>
              <a:t>nosso</a:t>
            </a:r>
            <a:r>
              <a:rPr lang="en-US" sz="2400" dirty="0"/>
              <a:t> </a:t>
            </a:r>
            <a:r>
              <a:rPr lang="en-US" sz="2400" dirty="0" err="1"/>
              <a:t>próprio</a:t>
            </a:r>
            <a:r>
              <a:rPr lang="en-US" sz="2400" dirty="0"/>
              <a:t> </a:t>
            </a:r>
            <a:r>
              <a:rPr lang="en-US" sz="2400" dirty="0" err="1"/>
              <a:t>conhecimento</a:t>
            </a:r>
            <a:r>
              <a:rPr lang="en-US" sz="2400" dirty="0"/>
              <a:t> é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tarefa</a:t>
            </a:r>
            <a:r>
              <a:rPr lang="en-US" sz="2400" dirty="0"/>
              <a:t> </a:t>
            </a:r>
            <a:r>
              <a:rPr lang="en-US" sz="2400" dirty="0" err="1"/>
              <a:t>indispensável</a:t>
            </a:r>
            <a:r>
              <a:rPr lang="en-US" sz="2400" dirty="0"/>
              <a:t> para a </a:t>
            </a:r>
            <a:r>
              <a:rPr lang="en-US" sz="2400" dirty="0" err="1"/>
              <a:t>credibilidade</a:t>
            </a:r>
            <a:r>
              <a:rPr lang="en-US" sz="2400" dirty="0"/>
              <a:t> </a:t>
            </a:r>
            <a:r>
              <a:rPr lang="en-US" sz="2400" dirty="0" err="1"/>
              <a:t>científica</a:t>
            </a:r>
            <a:r>
              <a:rPr lang="en-US" sz="2400" dirty="0"/>
              <a:t> do </a:t>
            </a:r>
            <a:r>
              <a:rPr lang="en-US" sz="2400" dirty="0" err="1"/>
              <a:t>próprio</a:t>
            </a:r>
            <a:r>
              <a:rPr lang="en-US" sz="2400" dirty="0"/>
              <a:t> </a:t>
            </a:r>
            <a:r>
              <a:rPr lang="en-US" sz="2400" dirty="0" err="1"/>
              <a:t>trabalho</a:t>
            </a:r>
            <a:r>
              <a:rPr lang="en-US" sz="2400" dirty="0"/>
              <a:t>, para </a:t>
            </a:r>
            <a:r>
              <a:rPr lang="en-US" sz="2400" dirty="0" err="1"/>
              <a:t>prestar</a:t>
            </a:r>
            <a:r>
              <a:rPr lang="en-US" sz="2400" dirty="0"/>
              <a:t> </a:t>
            </a:r>
            <a:r>
              <a:rPr lang="en-US" sz="2400" dirty="0" err="1"/>
              <a:t>tributo</a:t>
            </a:r>
            <a:r>
              <a:rPr lang="en-US" sz="2400" dirty="0"/>
              <a:t> a </a:t>
            </a:r>
            <a:r>
              <a:rPr lang="en-US" sz="2400" dirty="0" err="1"/>
              <a:t>quem</a:t>
            </a:r>
            <a:r>
              <a:rPr lang="en-US" sz="2400" dirty="0"/>
              <a:t> </a:t>
            </a:r>
            <a:r>
              <a:rPr lang="en-US" sz="2400" dirty="0" err="1"/>
              <a:t>ensinou</a:t>
            </a:r>
            <a:r>
              <a:rPr lang="en-US" sz="2400" dirty="0"/>
              <a:t>, e para </a:t>
            </a:r>
            <a:r>
              <a:rPr lang="en-US" sz="2400" dirty="0" err="1"/>
              <a:t>dar</a:t>
            </a:r>
            <a:r>
              <a:rPr lang="en-US" sz="2400" dirty="0"/>
              <a:t> a </a:t>
            </a:r>
            <a:r>
              <a:rPr lang="en-US" sz="2400" dirty="0" err="1"/>
              <a:t>quem</a:t>
            </a:r>
            <a:r>
              <a:rPr lang="en-US" sz="2400" dirty="0"/>
              <a:t> </a:t>
            </a:r>
            <a:r>
              <a:rPr lang="en-US" sz="2400" dirty="0" err="1"/>
              <a:t>lê</a:t>
            </a:r>
            <a:r>
              <a:rPr lang="en-US" sz="2400" dirty="0"/>
              <a:t> a </a:t>
            </a:r>
            <a:r>
              <a:rPr lang="en-US" sz="2400" dirty="0" err="1"/>
              <a:t>possibilidade</a:t>
            </a:r>
            <a:r>
              <a:rPr lang="en-US" sz="2400" dirty="0"/>
              <a:t> de </a:t>
            </a:r>
            <a:r>
              <a:rPr lang="en-US" sz="2400" dirty="0" err="1"/>
              <a:t>consulta</a:t>
            </a:r>
            <a:r>
              <a:rPr lang="en-US" sz="2400" dirty="0"/>
              <a:t> da </a:t>
            </a:r>
            <a:r>
              <a:rPr lang="en-US" sz="2400" dirty="0" err="1"/>
              <a:t>fonte</a:t>
            </a:r>
            <a:r>
              <a:rPr lang="en-US" sz="2400" dirty="0"/>
              <a:t> </a:t>
            </a:r>
            <a:r>
              <a:rPr lang="en-US" sz="2400" dirty="0" err="1"/>
              <a:t>utilizada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referenciar</a:t>
            </a:r>
            <a:r>
              <a:rPr lang="en-US" sz="2400" dirty="0"/>
              <a:t> </a:t>
            </a:r>
            <a:r>
              <a:rPr lang="en-US" sz="2400" dirty="0" err="1"/>
              <a:t>fontes</a:t>
            </a:r>
            <a:r>
              <a:rPr lang="en-US" sz="2400" dirty="0"/>
              <a:t> </a:t>
            </a:r>
            <a:r>
              <a:rPr lang="en-US" sz="2400" dirty="0" err="1"/>
              <a:t>citadas</a:t>
            </a:r>
            <a:r>
              <a:rPr lang="en-US" sz="2400" dirty="0"/>
              <a:t> é </a:t>
            </a:r>
            <a:r>
              <a:rPr lang="en-US" sz="2400" i="1" dirty="0" err="1"/>
              <a:t>plágio</a:t>
            </a:r>
            <a:r>
              <a:rPr lang="en-US" sz="2400" dirty="0"/>
              <a:t>,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, </a:t>
            </a:r>
            <a:r>
              <a:rPr lang="en-US" sz="2400" dirty="0" err="1"/>
              <a:t>roubo</a:t>
            </a:r>
            <a:r>
              <a:rPr lang="en-US" sz="2400" dirty="0"/>
              <a:t> </a:t>
            </a:r>
            <a:r>
              <a:rPr lang="en-US" sz="2400" dirty="0" err="1"/>
              <a:t>literário</a:t>
            </a:r>
            <a:r>
              <a:rPr lang="en-US" sz="2400" dirty="0"/>
              <a:t>.</a:t>
            </a:r>
            <a:endParaRPr sz="2400" dirty="0"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Um </a:t>
            </a:r>
            <a:r>
              <a:rPr lang="en-US" sz="2400" dirty="0" err="1"/>
              <a:t>aspeto</a:t>
            </a:r>
            <a:r>
              <a:rPr lang="en-US" sz="2400" dirty="0"/>
              <a:t> </a:t>
            </a:r>
            <a:r>
              <a:rPr lang="en-US" sz="2400" dirty="0" err="1"/>
              <a:t>prático</a:t>
            </a:r>
            <a:r>
              <a:rPr lang="en-US" sz="2400" dirty="0"/>
              <a:t> que </a:t>
            </a:r>
            <a:r>
              <a:rPr lang="en-US" sz="2400" dirty="0" err="1"/>
              <a:t>frequentemente</a:t>
            </a:r>
            <a:r>
              <a:rPr lang="en-US" sz="2400" dirty="0"/>
              <a:t> </a:t>
            </a:r>
            <a:r>
              <a:rPr lang="en-US" sz="2400" dirty="0" err="1"/>
              <a:t>dificulta</a:t>
            </a:r>
            <a:r>
              <a:rPr lang="en-US" sz="2400" dirty="0"/>
              <a:t> o </a:t>
            </a:r>
            <a:r>
              <a:rPr lang="en-US" sz="2400" dirty="0" err="1"/>
              <a:t>processo</a:t>
            </a:r>
            <a:r>
              <a:rPr lang="en-US" sz="2400" dirty="0"/>
              <a:t> é o “</a:t>
            </a:r>
            <a:r>
              <a:rPr lang="en-US" sz="2400" dirty="0" err="1"/>
              <a:t>como</a:t>
            </a:r>
            <a:r>
              <a:rPr lang="en-US" sz="2400" dirty="0"/>
              <a:t>” </a:t>
            </a:r>
            <a:r>
              <a:rPr lang="en-US" sz="2400" dirty="0" err="1"/>
              <a:t>referenciar</a:t>
            </a:r>
            <a:r>
              <a:rPr lang="en-US" sz="2400" dirty="0"/>
              <a:t> as </a:t>
            </a:r>
            <a:r>
              <a:rPr lang="en-US" sz="2400" dirty="0" err="1"/>
              <a:t>publicações</a:t>
            </a:r>
            <a:r>
              <a:rPr lang="en-US" sz="2400" dirty="0"/>
              <a:t> que </a:t>
            </a:r>
            <a:r>
              <a:rPr lang="en-US" sz="2400" dirty="0" err="1"/>
              <a:t>foram</a:t>
            </a:r>
            <a:r>
              <a:rPr lang="en-US" sz="2400" dirty="0"/>
              <a:t> </a:t>
            </a:r>
            <a:r>
              <a:rPr lang="en-US" sz="2400" dirty="0" err="1"/>
              <a:t>consultadas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O </a:t>
            </a:r>
            <a:r>
              <a:rPr lang="en-US" sz="2400" dirty="0" err="1"/>
              <a:t>trabalho</a:t>
            </a:r>
            <a:r>
              <a:rPr lang="en-US" sz="2400" dirty="0"/>
              <a:t> de </a:t>
            </a:r>
            <a:r>
              <a:rPr lang="en-US" sz="2400" dirty="0" err="1"/>
              <a:t>referenciação</a:t>
            </a:r>
            <a:r>
              <a:rPr lang="en-US" sz="2400" dirty="0"/>
              <a:t>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 </a:t>
            </a:r>
            <a:r>
              <a:rPr lang="en-US" sz="2400" dirty="0" err="1"/>
              <a:t>sendo</a:t>
            </a:r>
            <a:r>
              <a:rPr lang="en-US" sz="2400" dirty="0"/>
              <a:t> </a:t>
            </a:r>
            <a:r>
              <a:rPr lang="en-US" sz="2400" dirty="0" err="1"/>
              <a:t>feito</a:t>
            </a:r>
            <a:r>
              <a:rPr lang="en-US" sz="2400" dirty="0"/>
              <a:t> à </a:t>
            </a:r>
            <a:r>
              <a:rPr lang="en-US" sz="2400" dirty="0" err="1"/>
              <a:t>medida</a:t>
            </a:r>
            <a:r>
              <a:rPr lang="en-US" sz="2400" dirty="0"/>
              <a:t> que se </a:t>
            </a:r>
            <a:r>
              <a:rPr lang="en-US" sz="2400" dirty="0" err="1"/>
              <a:t>vão</a:t>
            </a:r>
            <a:r>
              <a:rPr lang="en-US" sz="2400" dirty="0"/>
              <a:t> </a:t>
            </a:r>
            <a:r>
              <a:rPr lang="en-US" sz="2400" dirty="0" err="1"/>
              <a:t>reunindo</a:t>
            </a:r>
            <a:r>
              <a:rPr lang="en-US" sz="2400" dirty="0"/>
              <a:t> as </a:t>
            </a:r>
            <a:r>
              <a:rPr lang="en-US" sz="2400" dirty="0" err="1"/>
              <a:t>fontes</a:t>
            </a:r>
            <a:r>
              <a:rPr lang="en-US" sz="2400" dirty="0"/>
              <a:t> de </a:t>
            </a:r>
            <a:r>
              <a:rPr lang="en-US" sz="2400" dirty="0" err="1"/>
              <a:t>informação</a:t>
            </a:r>
            <a:r>
              <a:rPr lang="en-US" sz="2400" dirty="0"/>
              <a:t> que se </a:t>
            </a:r>
            <a:r>
              <a:rPr lang="en-US" sz="2400" dirty="0" err="1"/>
              <a:t>utilizam</a:t>
            </a:r>
            <a:r>
              <a:rPr lang="en-US" sz="2400" dirty="0"/>
              <a:t>. </a:t>
            </a:r>
            <a:endParaRPr sz="2400" dirty="0"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São </a:t>
            </a:r>
            <a:r>
              <a:rPr lang="en-US" sz="2400" dirty="0" err="1"/>
              <a:t>várias</a:t>
            </a:r>
            <a:r>
              <a:rPr lang="en-US" sz="2400" dirty="0"/>
              <a:t> as </a:t>
            </a:r>
            <a:r>
              <a:rPr lang="en-US" sz="2400" dirty="0" err="1"/>
              <a:t>aplicações</a:t>
            </a:r>
            <a:r>
              <a:rPr lang="en-US" sz="2400" dirty="0"/>
              <a:t> </a:t>
            </a:r>
            <a:r>
              <a:rPr lang="en-US" sz="2400" dirty="0" err="1"/>
              <a:t>informáticas</a:t>
            </a:r>
            <a:r>
              <a:rPr lang="en-US" sz="2400" dirty="0"/>
              <a:t> que </a:t>
            </a:r>
            <a:r>
              <a:rPr lang="en-US" sz="2400" dirty="0" err="1"/>
              <a:t>facilitam</a:t>
            </a:r>
            <a:r>
              <a:rPr lang="en-US" sz="2400" dirty="0"/>
              <a:t> a </a:t>
            </a:r>
            <a:r>
              <a:rPr lang="en-US" sz="2400" dirty="0" err="1"/>
              <a:t>gestão</a:t>
            </a:r>
            <a:r>
              <a:rPr lang="en-US" sz="2400" dirty="0"/>
              <a:t> das </a:t>
            </a:r>
            <a:r>
              <a:rPr lang="en-US" sz="2400" dirty="0" err="1"/>
              <a:t>referências</a:t>
            </a:r>
            <a:r>
              <a:rPr lang="en-US" sz="2400" dirty="0"/>
              <a:t>  </a:t>
            </a:r>
            <a:r>
              <a:rPr lang="en-US" sz="2400" dirty="0" err="1"/>
              <a:t>bibliográficas</a:t>
            </a:r>
            <a:r>
              <a:rPr lang="en-US" sz="2400" dirty="0"/>
              <a:t>, entre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quais</a:t>
            </a:r>
            <a:r>
              <a:rPr lang="en-US" sz="2400" dirty="0"/>
              <a:t> o </a:t>
            </a:r>
            <a:r>
              <a:rPr lang="en-US" sz="2400" dirty="0" err="1"/>
              <a:t>Zotero</a:t>
            </a:r>
            <a:r>
              <a:rPr lang="en-US" sz="2400" dirty="0"/>
              <a:t>, o EndNote e o </a:t>
            </a:r>
            <a:r>
              <a:rPr lang="en-US" sz="2400" dirty="0" err="1"/>
              <a:t>Mendeley</a:t>
            </a:r>
            <a:r>
              <a:rPr lang="en-US" sz="2400" dirty="0"/>
              <a:t>. </a:t>
            </a:r>
            <a:r>
              <a:rPr lang="en-US" sz="2400" dirty="0" err="1"/>
              <a:t>Estas</a:t>
            </a:r>
            <a:r>
              <a:rPr lang="en-US" sz="2400" dirty="0"/>
              <a:t> </a:t>
            </a:r>
            <a:r>
              <a:rPr lang="en-US" sz="2400" dirty="0" err="1"/>
              <a:t>aplicações</a:t>
            </a:r>
            <a:r>
              <a:rPr lang="en-US" sz="2400" dirty="0"/>
              <a:t> </a:t>
            </a:r>
            <a:r>
              <a:rPr lang="en-US" sz="2400" dirty="0" err="1"/>
              <a:t>permitem</a:t>
            </a:r>
            <a:r>
              <a:rPr lang="en-US" sz="2400" dirty="0"/>
              <a:t> a </a:t>
            </a:r>
            <a:r>
              <a:rPr lang="en-US" sz="2400" dirty="0" err="1"/>
              <a:t>criação</a:t>
            </a:r>
            <a:r>
              <a:rPr lang="en-US" sz="2400" dirty="0"/>
              <a:t> de um banco de dados com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metadados</a:t>
            </a:r>
            <a:r>
              <a:rPr lang="en-US" sz="2400" dirty="0"/>
              <a:t> </a:t>
            </a:r>
            <a:r>
              <a:rPr lang="en-US" sz="2400" dirty="0" err="1"/>
              <a:t>associados</a:t>
            </a:r>
            <a:r>
              <a:rPr lang="en-US" sz="2400" dirty="0"/>
              <a:t> </a:t>
            </a:r>
            <a:r>
              <a:rPr lang="en-US" sz="2400" dirty="0" err="1"/>
              <a:t>aos</a:t>
            </a:r>
            <a:r>
              <a:rPr lang="en-US" sz="2400" dirty="0"/>
              <a:t> </a:t>
            </a:r>
            <a:r>
              <a:rPr lang="en-US" sz="2400" dirty="0" err="1"/>
              <a:t>ficheiros</a:t>
            </a:r>
            <a:r>
              <a:rPr lang="en-US" sz="2400" dirty="0"/>
              <a:t>, </a:t>
            </a:r>
            <a:r>
              <a:rPr lang="en-US" sz="2400" dirty="0" err="1"/>
              <a:t>bem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a </a:t>
            </a:r>
            <a:r>
              <a:rPr lang="en-US" sz="2400" dirty="0" err="1"/>
              <a:t>incorporação</a:t>
            </a:r>
            <a:r>
              <a:rPr lang="en-US" sz="2400" dirty="0"/>
              <a:t> de dados </a:t>
            </a:r>
            <a:r>
              <a:rPr lang="en-US" sz="2400" dirty="0" err="1"/>
              <a:t>bibliográficos</a:t>
            </a:r>
            <a:r>
              <a:rPr lang="en-US" sz="2400" dirty="0"/>
              <a:t> de </a:t>
            </a:r>
            <a:r>
              <a:rPr lang="en-US" sz="2400" dirty="0" err="1"/>
              <a:t>catálogos</a:t>
            </a:r>
            <a:r>
              <a:rPr lang="en-US" sz="2400" dirty="0"/>
              <a:t> de </a:t>
            </a:r>
            <a:r>
              <a:rPr lang="en-US" sz="2400" dirty="0" err="1"/>
              <a:t>bibliotecas</a:t>
            </a:r>
            <a:r>
              <a:rPr lang="en-US" sz="2400" dirty="0"/>
              <a:t>. </a:t>
            </a:r>
            <a:r>
              <a:rPr lang="en-US" sz="2400" dirty="0" err="1"/>
              <a:t>Também</a:t>
            </a:r>
            <a:r>
              <a:rPr lang="en-US" sz="2400" dirty="0"/>
              <a:t> </a:t>
            </a:r>
            <a:r>
              <a:rPr lang="en-US" sz="2400" dirty="0" err="1"/>
              <a:t>permitem</a:t>
            </a:r>
            <a:r>
              <a:rPr lang="en-US" sz="2400" dirty="0"/>
              <a:t> a </a:t>
            </a:r>
            <a:r>
              <a:rPr lang="en-US" sz="2400" dirty="0" err="1"/>
              <a:t>integração</a:t>
            </a:r>
            <a:r>
              <a:rPr lang="en-US" sz="2400" dirty="0"/>
              <a:t> com </a:t>
            </a:r>
            <a:r>
              <a:rPr lang="en-US" sz="2400" dirty="0" err="1"/>
              <a:t>processadores</a:t>
            </a:r>
            <a:r>
              <a:rPr lang="en-US" sz="2400" dirty="0"/>
              <a:t> de </a:t>
            </a:r>
            <a:r>
              <a:rPr lang="en-US" sz="2400" dirty="0" err="1"/>
              <a:t>texto</a:t>
            </a:r>
            <a:r>
              <a:rPr lang="en-US" sz="2400" dirty="0"/>
              <a:t> com vista à </a:t>
            </a:r>
            <a:r>
              <a:rPr lang="en-US" sz="2400" dirty="0" err="1"/>
              <a:t>automatização</a:t>
            </a:r>
            <a:r>
              <a:rPr lang="en-US" sz="2400" dirty="0"/>
              <a:t> do </a:t>
            </a:r>
            <a:r>
              <a:rPr lang="en-US" sz="2400" dirty="0" err="1"/>
              <a:t>processo</a:t>
            </a:r>
            <a:r>
              <a:rPr lang="en-US" sz="2400" dirty="0"/>
              <a:t> de </a:t>
            </a:r>
            <a:r>
              <a:rPr lang="en-US" sz="2400" dirty="0" err="1"/>
              <a:t>identificação</a:t>
            </a:r>
            <a:r>
              <a:rPr lang="en-US" sz="2400" dirty="0"/>
              <a:t> de </a:t>
            </a:r>
            <a:r>
              <a:rPr lang="en-US" sz="2400" dirty="0" err="1"/>
              <a:t>fontes</a:t>
            </a:r>
            <a:r>
              <a:rPr lang="en-US" sz="2400" dirty="0"/>
              <a:t> e de </a:t>
            </a:r>
            <a:r>
              <a:rPr lang="en-US" sz="2400" dirty="0" err="1"/>
              <a:t>criação</a:t>
            </a:r>
            <a:r>
              <a:rPr lang="en-US" sz="2400" dirty="0"/>
              <a:t> de </a:t>
            </a:r>
            <a:r>
              <a:rPr lang="en-US" sz="2400" dirty="0" err="1"/>
              <a:t>bibliografias</a:t>
            </a:r>
            <a:r>
              <a:rPr lang="en-US" sz="2400" dirty="0"/>
              <a:t>.</a:t>
            </a:r>
            <a:endParaRPr sz="2400" dirty="0"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Zotero</a:t>
            </a:r>
            <a:endParaRPr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https://www.zotero.org/</a:t>
            </a:r>
            <a:endParaRPr sz="240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EndNote</a:t>
            </a:r>
            <a:endParaRPr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u="sng">
                <a:solidFill>
                  <a:schemeClr val="hlink"/>
                </a:solidFill>
                <a:hlinkClick r:id="rId4"/>
              </a:rPr>
              <a:t>http://endnote.com/product-details/basic</a:t>
            </a:r>
            <a:endParaRPr sz="240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Mendeley</a:t>
            </a:r>
            <a:endParaRPr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u="sng">
                <a:solidFill>
                  <a:schemeClr val="hlink"/>
                </a:solidFill>
                <a:hlinkClick r:id="rId5"/>
              </a:rPr>
              <a:t>https://www.mendeley.com/</a:t>
            </a:r>
            <a:endParaRPr sz="2400"/>
          </a:p>
          <a:p>
            <a:pPr marL="0" marR="0" lvl="0" indent="0" algn="just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No </a:t>
            </a:r>
            <a:r>
              <a:rPr lang="en-US" sz="2400" dirty="0" err="1"/>
              <a:t>entanto</a:t>
            </a:r>
            <a:r>
              <a:rPr lang="en-US" sz="2400" dirty="0"/>
              <a:t>, é </a:t>
            </a:r>
            <a:r>
              <a:rPr lang="en-US" sz="2400" dirty="0" err="1"/>
              <a:t>sempre</a:t>
            </a:r>
            <a:r>
              <a:rPr lang="en-US" sz="2400" dirty="0"/>
              <a:t> </a:t>
            </a:r>
            <a:r>
              <a:rPr lang="en-US" sz="2400" dirty="0" err="1"/>
              <a:t>necessário</a:t>
            </a:r>
            <a:r>
              <a:rPr lang="en-US" sz="2400" dirty="0"/>
              <a:t> </a:t>
            </a:r>
            <a:r>
              <a:rPr lang="en-US" sz="2400" dirty="0" err="1"/>
              <a:t>conhecer</a:t>
            </a:r>
            <a:r>
              <a:rPr lang="en-US" sz="2400" dirty="0"/>
              <a:t> </a:t>
            </a:r>
            <a:r>
              <a:rPr lang="en-US" sz="2400" dirty="0" err="1"/>
              <a:t>bem</a:t>
            </a:r>
            <a:r>
              <a:rPr lang="en-US" sz="2400" dirty="0"/>
              <a:t> a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estilo</a:t>
            </a:r>
            <a:r>
              <a:rPr lang="en-US" sz="2400" dirty="0"/>
              <a:t> </a:t>
            </a:r>
            <a:r>
              <a:rPr lang="en-US" sz="2400" dirty="0" err="1"/>
              <a:t>bibliográfico</a:t>
            </a:r>
            <a:r>
              <a:rPr lang="en-US" sz="2400" dirty="0"/>
              <a:t> que se </a:t>
            </a:r>
            <a:r>
              <a:rPr lang="en-US" sz="2400" dirty="0" err="1"/>
              <a:t>adotou</a:t>
            </a:r>
            <a:r>
              <a:rPr lang="en-US" sz="2400" dirty="0"/>
              <a:t>, para </a:t>
            </a:r>
            <a:r>
              <a:rPr lang="en-US" sz="2400" dirty="0" err="1"/>
              <a:t>aferir</a:t>
            </a:r>
            <a:r>
              <a:rPr lang="en-US" sz="2400" dirty="0"/>
              <a:t> se a </a:t>
            </a:r>
            <a:r>
              <a:rPr lang="en-US" sz="2400" dirty="0" err="1"/>
              <a:t>informação</a:t>
            </a:r>
            <a:r>
              <a:rPr lang="en-US" sz="2400" dirty="0"/>
              <a:t> </a:t>
            </a:r>
            <a:r>
              <a:rPr lang="en-US" sz="2400" dirty="0" err="1"/>
              <a:t>recolhida</a:t>
            </a:r>
            <a:r>
              <a:rPr lang="en-US" sz="2400" dirty="0"/>
              <a:t> e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elementos</a:t>
            </a:r>
            <a:r>
              <a:rPr lang="en-US" sz="2400" dirty="0"/>
              <a:t> de </a:t>
            </a:r>
            <a:r>
              <a:rPr lang="en-US" sz="2400" dirty="0" err="1"/>
              <a:t>descrição</a:t>
            </a:r>
            <a:r>
              <a:rPr lang="en-US" sz="2400" dirty="0"/>
              <a:t> </a:t>
            </a:r>
            <a:r>
              <a:rPr lang="en-US" sz="2400" dirty="0" err="1"/>
              <a:t>bibliográfica</a:t>
            </a:r>
            <a:r>
              <a:rPr lang="en-US" sz="2400" dirty="0"/>
              <a:t> </a:t>
            </a:r>
            <a:r>
              <a:rPr lang="en-US" sz="2400" dirty="0" err="1"/>
              <a:t>estão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conforme</a:t>
            </a:r>
            <a:r>
              <a:rPr lang="en-US" sz="2400" dirty="0"/>
              <a:t> a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estilo</a:t>
            </a:r>
            <a:r>
              <a:rPr lang="en-US" sz="2400" dirty="0"/>
              <a:t> </a:t>
            </a:r>
            <a:r>
              <a:rPr lang="en-US" sz="2400" dirty="0" err="1"/>
              <a:t>adotado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/>
              <a:t>O </a:t>
            </a:r>
            <a:r>
              <a:rPr lang="en-US" sz="2400" dirty="0" err="1"/>
              <a:t>Técnico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adota</a:t>
            </a:r>
            <a:r>
              <a:rPr lang="en-US" sz="2400" dirty="0"/>
              <a:t> </a:t>
            </a:r>
            <a:r>
              <a:rPr lang="en-US" sz="2400" dirty="0" err="1"/>
              <a:t>oficialmente</a:t>
            </a:r>
            <a:r>
              <a:rPr lang="en-US" sz="2400" dirty="0"/>
              <a:t> um </a:t>
            </a:r>
            <a:r>
              <a:rPr lang="en-US" sz="2400" dirty="0" err="1"/>
              <a:t>estilo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norma</a:t>
            </a:r>
            <a:r>
              <a:rPr lang="en-US" sz="2400" dirty="0"/>
              <a:t>, </a:t>
            </a:r>
            <a:r>
              <a:rPr lang="en-US" sz="2400" dirty="0" err="1"/>
              <a:t>pelo</a:t>
            </a:r>
            <a:r>
              <a:rPr lang="en-US" sz="2400" dirty="0"/>
              <a:t> que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apresentação</a:t>
            </a:r>
            <a:r>
              <a:rPr lang="en-US" sz="2400" dirty="0"/>
              <a:t> de </a:t>
            </a:r>
            <a:r>
              <a:rPr lang="en-US" sz="2400" dirty="0" err="1"/>
              <a:t>trabalhos</a:t>
            </a:r>
            <a:r>
              <a:rPr lang="en-US" sz="2400" dirty="0"/>
              <a:t> </a:t>
            </a:r>
            <a:r>
              <a:rPr lang="en-US" sz="2400" dirty="0" err="1"/>
              <a:t>escritos</a:t>
            </a:r>
            <a:r>
              <a:rPr lang="en-US" sz="2400" dirty="0"/>
              <a:t> </a:t>
            </a:r>
            <a:r>
              <a:rPr lang="en-US" sz="2400" dirty="0" err="1"/>
              <a:t>dever</a:t>
            </a:r>
            <a:r>
              <a:rPr lang="en-US" sz="2400" dirty="0"/>
              <a:t>-se-á </a:t>
            </a:r>
            <a:r>
              <a:rPr lang="en-US" sz="2400" dirty="0" err="1"/>
              <a:t>ter</a:t>
            </a:r>
            <a:r>
              <a:rPr lang="en-US" sz="2400" dirty="0"/>
              <a:t> </a:t>
            </a:r>
            <a:r>
              <a:rPr lang="en-US" sz="2400" dirty="0" err="1"/>
              <a:t>sempre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conta</a:t>
            </a:r>
            <a:r>
              <a:rPr lang="en-US" sz="2400" dirty="0"/>
              <a:t> as </a:t>
            </a:r>
            <a:r>
              <a:rPr lang="en-US" sz="2400" dirty="0" err="1"/>
              <a:t>indicações</a:t>
            </a:r>
            <a:r>
              <a:rPr lang="en-US" sz="2400" dirty="0"/>
              <a:t> do professor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orientador</a:t>
            </a:r>
            <a:r>
              <a:rPr lang="en-US" sz="2400" dirty="0"/>
              <a:t>.</a:t>
            </a:r>
            <a:endParaRPr sz="2400" dirty="0"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906025" y="2605025"/>
            <a:ext cx="5005500" cy="21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000" b="1" dirty="0" err="1"/>
              <a:t>Citação</a:t>
            </a:r>
            <a:r>
              <a:rPr lang="en-US" sz="3000" b="1" dirty="0"/>
              <a:t>,</a:t>
            </a:r>
            <a:br>
              <a:rPr lang="en-US" sz="3000" b="1" dirty="0"/>
            </a:br>
            <a:r>
              <a:rPr lang="en-US" sz="3000" b="1" dirty="0" err="1"/>
              <a:t>paráfrase</a:t>
            </a:r>
            <a:r>
              <a:rPr lang="en-US" sz="3000" b="1" dirty="0"/>
              <a:t/>
            </a:r>
            <a:br>
              <a:rPr lang="en-US" sz="3000" b="1" dirty="0"/>
            </a:br>
            <a:r>
              <a:rPr lang="en-US" sz="3000" b="1" dirty="0"/>
              <a:t>e </a:t>
            </a:r>
            <a:r>
              <a:rPr lang="en-US" sz="3000" b="1" dirty="0" err="1"/>
              <a:t>referência</a:t>
            </a:r>
            <a:r>
              <a:rPr lang="en-US" sz="3000" b="1" dirty="0"/>
              <a:t> </a:t>
            </a:r>
            <a:r>
              <a:rPr lang="en-US" sz="3000" b="1" dirty="0" err="1"/>
              <a:t>bibliográfica</a:t>
            </a:r>
            <a:endParaRPr sz="3000" b="1" dirty="0"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29" name="Shape 129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43275" y="1750000"/>
            <a:ext cx="7655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 err="1"/>
              <a:t>Citar</a:t>
            </a:r>
            <a:r>
              <a:rPr lang="en-US" sz="2400" dirty="0"/>
              <a:t> </a:t>
            </a:r>
            <a:r>
              <a:rPr lang="en-US" sz="2400" dirty="0" err="1"/>
              <a:t>consiste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transmitir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ideia</a:t>
            </a:r>
            <a:r>
              <a:rPr lang="en-US" sz="2400" dirty="0"/>
              <a:t> de </a:t>
            </a:r>
            <a:r>
              <a:rPr lang="en-US" sz="2400" dirty="0" err="1"/>
              <a:t>outrem</a:t>
            </a:r>
            <a:r>
              <a:rPr lang="en-US" sz="2400" dirty="0"/>
              <a:t> </a:t>
            </a:r>
            <a:r>
              <a:rPr lang="en-US" sz="2400" dirty="0" err="1"/>
              <a:t>pelas</a:t>
            </a:r>
            <a:r>
              <a:rPr lang="en-US" sz="2400" dirty="0"/>
              <a:t> </a:t>
            </a:r>
            <a:r>
              <a:rPr lang="en-US" sz="2400" dirty="0" err="1"/>
              <a:t>próprias</a:t>
            </a:r>
            <a:r>
              <a:rPr lang="en-US" sz="2400" dirty="0"/>
              <a:t> </a:t>
            </a:r>
            <a:r>
              <a:rPr lang="en-US" sz="2400" dirty="0" err="1"/>
              <a:t>palavras</a:t>
            </a:r>
            <a:r>
              <a:rPr lang="en-US" sz="2400" dirty="0"/>
              <a:t> do </a:t>
            </a:r>
            <a:r>
              <a:rPr lang="en-US" sz="2400" dirty="0" err="1"/>
              <a:t>seu</a:t>
            </a:r>
            <a:r>
              <a:rPr lang="en-US" sz="2400" dirty="0"/>
              <a:t> </a:t>
            </a:r>
            <a:r>
              <a:rPr lang="en-US" sz="2400" dirty="0" err="1"/>
              <a:t>autor</a:t>
            </a:r>
            <a:r>
              <a:rPr lang="en-US" sz="2400" dirty="0"/>
              <a:t>. É </a:t>
            </a:r>
            <a:r>
              <a:rPr lang="en-US" sz="2400" dirty="0" err="1"/>
              <a:t>também</a:t>
            </a:r>
            <a:r>
              <a:rPr lang="en-US" sz="2400" dirty="0"/>
              <a:t> </a:t>
            </a:r>
            <a:r>
              <a:rPr lang="en-US" sz="2400" dirty="0" err="1"/>
              <a:t>chamada</a:t>
            </a:r>
            <a:r>
              <a:rPr lang="en-US" sz="2400" dirty="0"/>
              <a:t> </a:t>
            </a:r>
            <a:r>
              <a:rPr lang="en-US" sz="2400" dirty="0" err="1"/>
              <a:t>citação</a:t>
            </a:r>
            <a:r>
              <a:rPr lang="en-US" sz="2400" dirty="0"/>
              <a:t> literal,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citação</a:t>
            </a:r>
            <a:r>
              <a:rPr lang="en-US" sz="2400" dirty="0"/>
              <a:t> </a:t>
            </a:r>
            <a:r>
              <a:rPr lang="en-US" sz="2400" dirty="0" err="1"/>
              <a:t>direta</a:t>
            </a:r>
            <a:r>
              <a:rPr lang="en-US" sz="2400" dirty="0"/>
              <a:t>.</a:t>
            </a:r>
            <a:endParaRPr sz="2400" dirty="0"/>
          </a:p>
          <a:p>
            <a:pPr marL="0" marR="0" lvl="0" indent="0" algn="just" rtl="0"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dirty="0"/>
          </a:p>
          <a:p>
            <a:pPr marL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/>
              <a:t>A </a:t>
            </a:r>
            <a:r>
              <a:rPr lang="en-US" sz="2400" dirty="0" err="1"/>
              <a:t>paráfrase</a:t>
            </a:r>
            <a:r>
              <a:rPr lang="en-US" sz="2400" dirty="0"/>
              <a:t> </a:t>
            </a:r>
            <a:r>
              <a:rPr lang="en-US" sz="2400" dirty="0" err="1"/>
              <a:t>consiste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expressar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palavras</a:t>
            </a:r>
            <a:r>
              <a:rPr lang="en-US" sz="2400" dirty="0"/>
              <a:t> </a:t>
            </a:r>
            <a:r>
              <a:rPr lang="en-US" sz="2400" dirty="0" err="1"/>
              <a:t>próprias</a:t>
            </a:r>
            <a:r>
              <a:rPr lang="en-US" sz="2400" dirty="0"/>
              <a:t> as </a:t>
            </a:r>
            <a:r>
              <a:rPr lang="en-US" sz="2400" dirty="0" err="1"/>
              <a:t>ideias</a:t>
            </a:r>
            <a:r>
              <a:rPr lang="en-US" sz="2400" dirty="0"/>
              <a:t> de </a:t>
            </a:r>
            <a:r>
              <a:rPr lang="en-US" sz="2400" dirty="0" err="1"/>
              <a:t>outrem</a:t>
            </a:r>
            <a:r>
              <a:rPr lang="en-US" sz="2400" dirty="0"/>
              <a:t>. </a:t>
            </a:r>
            <a:r>
              <a:rPr lang="en-US" sz="2400" dirty="0" err="1"/>
              <a:t>Também</a:t>
            </a:r>
            <a:r>
              <a:rPr lang="en-US" sz="2400" dirty="0"/>
              <a:t> é </a:t>
            </a:r>
            <a:r>
              <a:rPr lang="en-US" sz="2400" dirty="0" err="1"/>
              <a:t>designada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citação</a:t>
            </a:r>
            <a:r>
              <a:rPr lang="en-US" sz="2400" dirty="0"/>
              <a:t> </a:t>
            </a:r>
            <a:r>
              <a:rPr lang="en-US" sz="2400" dirty="0" err="1"/>
              <a:t>indireta</a:t>
            </a:r>
            <a:r>
              <a:rPr lang="en-US" sz="2400" dirty="0"/>
              <a:t>.</a:t>
            </a:r>
            <a:endParaRPr sz="2400" dirty="0"/>
          </a:p>
          <a:p>
            <a:pPr marL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0" lvl="0" indent="0" algn="just" rtl="0"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/>
              <a:t>Tanto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citação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paráfrase</a:t>
            </a:r>
            <a:r>
              <a:rPr lang="en-US" sz="2400" dirty="0"/>
              <a:t> </a:t>
            </a:r>
            <a:r>
              <a:rPr lang="en-US" sz="2400" dirty="0" err="1"/>
              <a:t>há</a:t>
            </a:r>
            <a:r>
              <a:rPr lang="en-US" sz="2400" dirty="0"/>
              <a:t> que </a:t>
            </a:r>
            <a:r>
              <a:rPr lang="en-US" sz="2400" dirty="0" err="1"/>
              <a:t>indicar</a:t>
            </a:r>
            <a:r>
              <a:rPr lang="en-US" sz="2400" dirty="0"/>
              <a:t> o </a:t>
            </a:r>
            <a:r>
              <a:rPr lang="en-US" sz="2400" dirty="0" err="1"/>
              <a:t>autor</a:t>
            </a:r>
            <a:r>
              <a:rPr lang="en-US" sz="2400" dirty="0"/>
              <a:t> e a </a:t>
            </a:r>
            <a:r>
              <a:rPr lang="en-US" sz="2400" dirty="0" err="1"/>
              <a:t>obra</a:t>
            </a:r>
            <a:r>
              <a:rPr lang="en-US" sz="2400" dirty="0"/>
              <a:t> </a:t>
            </a:r>
            <a:r>
              <a:rPr lang="en-US" sz="2400" dirty="0" err="1"/>
              <a:t>originais</a:t>
            </a:r>
            <a:r>
              <a:rPr lang="en-US" sz="2400" dirty="0"/>
              <a:t> </a:t>
            </a:r>
            <a:r>
              <a:rPr lang="en-US" sz="2400" dirty="0" err="1"/>
              <a:t>através</a:t>
            </a:r>
            <a:r>
              <a:rPr lang="en-US" sz="2400" dirty="0"/>
              <a:t> da </a:t>
            </a:r>
            <a:r>
              <a:rPr lang="en-US" sz="2400" dirty="0" err="1"/>
              <a:t>respetiva</a:t>
            </a:r>
            <a:r>
              <a:rPr lang="en-US" sz="2400" dirty="0"/>
              <a:t> </a:t>
            </a:r>
            <a:r>
              <a:rPr lang="en-US" sz="2400" dirty="0" err="1"/>
              <a:t>referência</a:t>
            </a:r>
            <a:r>
              <a:rPr lang="en-US" sz="2400" dirty="0"/>
              <a:t> </a:t>
            </a:r>
            <a:r>
              <a:rPr lang="en-US" sz="2400" dirty="0" err="1"/>
              <a:t>bibliográfica</a:t>
            </a:r>
            <a:r>
              <a:rPr lang="en-US" sz="2400" dirty="0"/>
              <a:t>.</a:t>
            </a:r>
            <a:endParaRPr sz="2400" dirty="0"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124200" y="6414652"/>
            <a:ext cx="28956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Biblioteca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566650" y="6414652"/>
            <a:ext cx="1831800" cy="306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743284" y="6414652"/>
            <a:ext cx="1847400" cy="3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</a:rPr>
              <a:t>Abril de 2018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owerpoint-IST_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CCCCCC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979</Words>
  <Application>Microsoft Office PowerPoint</Application>
  <PresentationFormat>On-screen Show (4:3)</PresentationFormat>
  <Paragraphs>123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Template-Powerpoint-IST_1</vt:lpstr>
      <vt:lpstr>REFERÊNCIAS BIBLIOGRÁFICAS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Precisa de ajuda?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REFERÊNCIAS BIBLIOGRÁFICAS</dc:title>
  <cp:lastModifiedBy>Maria Ramalho</cp:lastModifiedBy>
  <cp:revision>1</cp:revision>
  <dcterms:modified xsi:type="dcterms:W3CDTF">2018-08-23T15:32:32Z</dcterms:modified>
</cp:coreProperties>
</file>