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9" r:id="rId3"/>
    <p:sldId id="33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sorterViewPr>
    <p:cViewPr>
      <p:scale>
        <a:sx n="100" d="100"/>
        <a:sy n="100" d="100"/>
      </p:scale>
      <p:origin x="0" y="-331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14798FE-029C-48CA-BB2E-72DCD1A0A4B8}" type="datetimeFigureOut">
              <a:rPr lang="en-GB" smtClean="0"/>
              <a:t>22/06/2021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B86AB9-9424-43E7-8E74-FAD9F4036526}" type="slidenum">
              <a:rPr lang="en-GB" smtClean="0"/>
              <a:t>‹#›</a:t>
            </a:fld>
            <a:endParaRPr lang="en-GB"/>
          </a:p>
        </p:txBody>
      </p:sp>
    </p:spTree>
    <p:extLst>
      <p:ext uri="{BB962C8B-B14F-4D97-AF65-F5344CB8AC3E}">
        <p14:creationId xmlns:p14="http://schemas.microsoft.com/office/powerpoint/2010/main" val="2609372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4798FE-029C-48CA-BB2E-72DCD1A0A4B8}" type="datetimeFigureOut">
              <a:rPr lang="en-GB" smtClean="0"/>
              <a:t>22/06/2021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B86AB9-9424-43E7-8E74-FAD9F4036526}" type="slidenum">
              <a:rPr lang="en-GB" smtClean="0"/>
              <a:t>‹#›</a:t>
            </a:fld>
            <a:endParaRPr lang="en-GB"/>
          </a:p>
        </p:txBody>
      </p:sp>
    </p:spTree>
    <p:extLst>
      <p:ext uri="{BB962C8B-B14F-4D97-AF65-F5344CB8AC3E}">
        <p14:creationId xmlns:p14="http://schemas.microsoft.com/office/powerpoint/2010/main" val="1689828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4798FE-029C-48CA-BB2E-72DCD1A0A4B8}" type="datetimeFigureOut">
              <a:rPr lang="en-GB" smtClean="0"/>
              <a:t>22/06/2021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B86AB9-9424-43E7-8E74-FAD9F4036526}" type="slidenum">
              <a:rPr lang="en-GB" smtClean="0"/>
              <a:t>‹#›</a:t>
            </a:fld>
            <a:endParaRPr lang="en-GB"/>
          </a:p>
        </p:txBody>
      </p:sp>
    </p:spTree>
    <p:extLst>
      <p:ext uri="{BB962C8B-B14F-4D97-AF65-F5344CB8AC3E}">
        <p14:creationId xmlns:p14="http://schemas.microsoft.com/office/powerpoint/2010/main" val="2721556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4798FE-029C-48CA-BB2E-72DCD1A0A4B8}" type="datetimeFigureOut">
              <a:rPr lang="en-GB" smtClean="0"/>
              <a:t>22/06/2021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B86AB9-9424-43E7-8E74-FAD9F4036526}" type="slidenum">
              <a:rPr lang="en-GB" smtClean="0"/>
              <a:t>‹#›</a:t>
            </a:fld>
            <a:endParaRPr lang="en-GB"/>
          </a:p>
        </p:txBody>
      </p:sp>
    </p:spTree>
    <p:extLst>
      <p:ext uri="{BB962C8B-B14F-4D97-AF65-F5344CB8AC3E}">
        <p14:creationId xmlns:p14="http://schemas.microsoft.com/office/powerpoint/2010/main" val="2552299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4798FE-029C-48CA-BB2E-72DCD1A0A4B8}" type="datetimeFigureOut">
              <a:rPr lang="en-GB" smtClean="0"/>
              <a:t>22/06/2021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B86AB9-9424-43E7-8E74-FAD9F4036526}" type="slidenum">
              <a:rPr lang="en-GB" smtClean="0"/>
              <a:t>‹#›</a:t>
            </a:fld>
            <a:endParaRPr lang="en-GB"/>
          </a:p>
        </p:txBody>
      </p:sp>
    </p:spTree>
    <p:extLst>
      <p:ext uri="{BB962C8B-B14F-4D97-AF65-F5344CB8AC3E}">
        <p14:creationId xmlns:p14="http://schemas.microsoft.com/office/powerpoint/2010/main" val="765939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14798FE-029C-48CA-BB2E-72DCD1A0A4B8}" type="datetimeFigureOut">
              <a:rPr lang="en-GB" smtClean="0"/>
              <a:t>22/06/2021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B86AB9-9424-43E7-8E74-FAD9F4036526}" type="slidenum">
              <a:rPr lang="en-GB" smtClean="0"/>
              <a:t>‹#›</a:t>
            </a:fld>
            <a:endParaRPr lang="en-GB"/>
          </a:p>
        </p:txBody>
      </p:sp>
    </p:spTree>
    <p:extLst>
      <p:ext uri="{BB962C8B-B14F-4D97-AF65-F5344CB8AC3E}">
        <p14:creationId xmlns:p14="http://schemas.microsoft.com/office/powerpoint/2010/main" val="170290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14798FE-029C-48CA-BB2E-72DCD1A0A4B8}" type="datetimeFigureOut">
              <a:rPr lang="en-GB" smtClean="0"/>
              <a:t>22/06/2021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B86AB9-9424-43E7-8E74-FAD9F4036526}" type="slidenum">
              <a:rPr lang="en-GB" smtClean="0"/>
              <a:t>‹#›</a:t>
            </a:fld>
            <a:endParaRPr lang="en-GB"/>
          </a:p>
        </p:txBody>
      </p:sp>
    </p:spTree>
    <p:extLst>
      <p:ext uri="{BB962C8B-B14F-4D97-AF65-F5344CB8AC3E}">
        <p14:creationId xmlns:p14="http://schemas.microsoft.com/office/powerpoint/2010/main" val="2612835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14798FE-029C-48CA-BB2E-72DCD1A0A4B8}" type="datetimeFigureOut">
              <a:rPr lang="en-GB" smtClean="0"/>
              <a:t>22/06/2021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B86AB9-9424-43E7-8E74-FAD9F4036526}" type="slidenum">
              <a:rPr lang="en-GB" smtClean="0"/>
              <a:t>‹#›</a:t>
            </a:fld>
            <a:endParaRPr lang="en-GB"/>
          </a:p>
        </p:txBody>
      </p:sp>
    </p:spTree>
    <p:extLst>
      <p:ext uri="{BB962C8B-B14F-4D97-AF65-F5344CB8AC3E}">
        <p14:creationId xmlns:p14="http://schemas.microsoft.com/office/powerpoint/2010/main" val="953103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4798FE-029C-48CA-BB2E-72DCD1A0A4B8}" type="datetimeFigureOut">
              <a:rPr lang="en-GB" smtClean="0"/>
              <a:t>22/06/2021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B86AB9-9424-43E7-8E74-FAD9F4036526}" type="slidenum">
              <a:rPr lang="en-GB" smtClean="0"/>
              <a:t>‹#›</a:t>
            </a:fld>
            <a:endParaRPr lang="en-GB"/>
          </a:p>
        </p:txBody>
      </p:sp>
    </p:spTree>
    <p:extLst>
      <p:ext uri="{BB962C8B-B14F-4D97-AF65-F5344CB8AC3E}">
        <p14:creationId xmlns:p14="http://schemas.microsoft.com/office/powerpoint/2010/main" val="3088867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4798FE-029C-48CA-BB2E-72DCD1A0A4B8}" type="datetimeFigureOut">
              <a:rPr lang="en-GB" smtClean="0"/>
              <a:t>22/06/2021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B86AB9-9424-43E7-8E74-FAD9F4036526}" type="slidenum">
              <a:rPr lang="en-GB" smtClean="0"/>
              <a:t>‹#›</a:t>
            </a:fld>
            <a:endParaRPr lang="en-GB"/>
          </a:p>
        </p:txBody>
      </p:sp>
    </p:spTree>
    <p:extLst>
      <p:ext uri="{BB962C8B-B14F-4D97-AF65-F5344CB8AC3E}">
        <p14:creationId xmlns:p14="http://schemas.microsoft.com/office/powerpoint/2010/main" val="2255357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4798FE-029C-48CA-BB2E-72DCD1A0A4B8}" type="datetimeFigureOut">
              <a:rPr lang="en-GB" smtClean="0"/>
              <a:t>22/06/2021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B86AB9-9424-43E7-8E74-FAD9F4036526}" type="slidenum">
              <a:rPr lang="en-GB" smtClean="0"/>
              <a:t>‹#›</a:t>
            </a:fld>
            <a:endParaRPr lang="en-GB"/>
          </a:p>
        </p:txBody>
      </p:sp>
    </p:spTree>
    <p:extLst>
      <p:ext uri="{BB962C8B-B14F-4D97-AF65-F5344CB8AC3E}">
        <p14:creationId xmlns:p14="http://schemas.microsoft.com/office/powerpoint/2010/main" val="662582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4798FE-029C-48CA-BB2E-72DCD1A0A4B8}" type="datetimeFigureOut">
              <a:rPr lang="en-GB" smtClean="0"/>
              <a:t>22/06/2021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B86AB9-9424-43E7-8E74-FAD9F4036526}" type="slidenum">
              <a:rPr lang="en-GB" smtClean="0"/>
              <a:t>‹#›</a:t>
            </a:fld>
            <a:endParaRPr lang="en-GB"/>
          </a:p>
        </p:txBody>
      </p:sp>
    </p:spTree>
    <p:extLst>
      <p:ext uri="{BB962C8B-B14F-4D97-AF65-F5344CB8AC3E}">
        <p14:creationId xmlns:p14="http://schemas.microsoft.com/office/powerpoint/2010/main" val="4249767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5935" y="2275160"/>
            <a:ext cx="9144000" cy="2014207"/>
          </a:xfrm>
        </p:spPr>
        <p:txBody>
          <a:bodyPr>
            <a:normAutofit fontScale="55000" lnSpcReduction="20000"/>
          </a:bodyPr>
          <a:lstStyle/>
          <a:p>
            <a:pPr>
              <a:lnSpc>
                <a:spcPct val="170000"/>
              </a:lnSpc>
            </a:pPr>
            <a:r>
              <a:rPr lang="en-GB" sz="4200" dirty="0" smtClean="0">
                <a:latin typeface="Arial" panose="020B0604020202020204" pitchFamily="34" charset="0"/>
                <a:cs typeface="Arial" panose="020B0604020202020204" pitchFamily="34" charset="0"/>
              </a:rPr>
              <a:t>Visit of </a:t>
            </a:r>
            <a:r>
              <a:rPr lang="en-US" sz="4200" b="1" dirty="0">
                <a:latin typeface="Arial" panose="020B0604020202020204" pitchFamily="34" charset="0"/>
                <a:cs typeface="Arial" panose="020B0604020202020204" pitchFamily="34" charset="0"/>
              </a:rPr>
              <a:t>Penny </a:t>
            </a:r>
            <a:r>
              <a:rPr lang="en-US" sz="4200" b="1" dirty="0" err="1" smtClean="0">
                <a:latin typeface="Arial" panose="020B0604020202020204" pitchFamily="34" charset="0"/>
                <a:cs typeface="Arial" panose="020B0604020202020204" pitchFamily="34" charset="0"/>
              </a:rPr>
              <a:t>Rechkemmer</a:t>
            </a:r>
            <a:r>
              <a:rPr lang="en-US" sz="4200" b="1" dirty="0">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and</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Sujoya</a:t>
            </a:r>
            <a:r>
              <a:rPr lang="en-US" sz="4200" b="1" dirty="0">
                <a:latin typeface="Arial" panose="020B0604020202020204" pitchFamily="34" charset="0"/>
                <a:cs typeface="Arial" panose="020B0604020202020204" pitchFamily="34" charset="0"/>
              </a:rPr>
              <a:t> </a:t>
            </a:r>
            <a:r>
              <a:rPr lang="en-US" sz="4200" b="1" dirty="0" smtClean="0">
                <a:latin typeface="Arial" panose="020B0604020202020204" pitchFamily="34" charset="0"/>
                <a:cs typeface="Arial" panose="020B0604020202020204" pitchFamily="34" charset="0"/>
              </a:rPr>
              <a:t>Roy </a:t>
            </a:r>
            <a:r>
              <a:rPr lang="en-US" sz="4200" dirty="0" smtClean="0">
                <a:latin typeface="Arial" panose="020B0604020202020204" pitchFamily="34" charset="0"/>
                <a:cs typeface="Arial" panose="020B0604020202020204" pitchFamily="34" charset="0"/>
              </a:rPr>
              <a:t>to</a:t>
            </a:r>
            <a:r>
              <a:rPr lang="en-US" sz="4200" b="1" dirty="0" smtClean="0">
                <a:latin typeface="Arial" panose="020B0604020202020204" pitchFamily="34" charset="0"/>
                <a:cs typeface="Arial" panose="020B0604020202020204" pitchFamily="34" charset="0"/>
              </a:rPr>
              <a:t> </a:t>
            </a:r>
            <a:r>
              <a:rPr lang="en-GB" sz="4400" dirty="0" err="1">
                <a:latin typeface="Arial" panose="020B0604020202020204" pitchFamily="34" charset="0"/>
                <a:cs typeface="Arial" panose="020B0604020202020204" pitchFamily="34" charset="0"/>
              </a:rPr>
              <a:t>Acorner@IST</a:t>
            </a:r>
            <a:endParaRPr lang="en-US" sz="4400" dirty="0">
              <a:latin typeface="Arial" panose="020B0604020202020204" pitchFamily="34" charset="0"/>
              <a:cs typeface="Arial" panose="020B0604020202020204" pitchFamily="34" charset="0"/>
            </a:endParaRPr>
          </a:p>
          <a:p>
            <a:pPr>
              <a:lnSpc>
                <a:spcPct val="170000"/>
              </a:lnSpc>
            </a:pPr>
            <a:r>
              <a:rPr lang="en-GB" sz="2900" dirty="0" err="1" smtClean="0">
                <a:latin typeface="Arial" panose="020B0604020202020204" pitchFamily="34" charset="0"/>
                <a:cs typeface="Arial" panose="020B0604020202020204" pitchFamily="34" charset="0"/>
              </a:rPr>
              <a:t>Acorner@IST</a:t>
            </a:r>
            <a:endParaRPr lang="en-US" sz="2900" dirty="0">
              <a:latin typeface="Arial" panose="020B0604020202020204" pitchFamily="34" charset="0"/>
              <a:cs typeface="Arial" panose="020B0604020202020204" pitchFamily="34" charset="0"/>
            </a:endParaRPr>
          </a:p>
          <a:p>
            <a:r>
              <a:rPr lang="en-US" sz="2900" b="1" dirty="0" smtClean="0"/>
              <a:t> </a:t>
            </a:r>
            <a:r>
              <a:rPr lang="en-GB" sz="2900" dirty="0" smtClean="0"/>
              <a:t> </a:t>
            </a:r>
            <a:endParaRPr lang="en-GB" sz="2900" dirty="0"/>
          </a:p>
          <a:p>
            <a:r>
              <a:rPr lang="en-GB" sz="3200" dirty="0"/>
              <a:t>(</a:t>
            </a:r>
            <a:r>
              <a:rPr lang="en-GB" sz="3200" dirty="0" smtClean="0"/>
              <a:t>16-06-2021</a:t>
            </a:r>
            <a:r>
              <a:rPr lang="en-GB" sz="3200" dirty="0"/>
              <a:t>)</a:t>
            </a:r>
          </a:p>
        </p:txBody>
      </p:sp>
      <p:pic>
        <p:nvPicPr>
          <p:cNvPr id="8" name="Picture 7"/>
          <p:cNvPicPr>
            <a:picLocks noChangeAspect="1"/>
          </p:cNvPicPr>
          <p:nvPr/>
        </p:nvPicPr>
        <p:blipFill>
          <a:blip r:embed="rId2"/>
          <a:stretch>
            <a:fillRect/>
          </a:stretch>
        </p:blipFill>
        <p:spPr>
          <a:xfrm>
            <a:off x="5787935" y="104648"/>
            <a:ext cx="6136936" cy="1671749"/>
          </a:xfrm>
          <a:prstGeom prst="rect">
            <a:avLst/>
          </a:prstGeom>
        </p:spPr>
      </p:pic>
      <p:grpSp>
        <p:nvGrpSpPr>
          <p:cNvPr id="7" name="Group 6"/>
          <p:cNvGrpSpPr/>
          <p:nvPr/>
        </p:nvGrpSpPr>
        <p:grpSpPr>
          <a:xfrm>
            <a:off x="436360" y="5087390"/>
            <a:ext cx="7360978" cy="1351762"/>
            <a:chOff x="596060" y="4561347"/>
            <a:chExt cx="10721561" cy="2002847"/>
          </a:xfrm>
        </p:grpSpPr>
        <p:pic>
          <p:nvPicPr>
            <p:cNvPr id="4" name="Picture 3"/>
            <p:cNvPicPr>
              <a:picLocks noChangeAspect="1"/>
            </p:cNvPicPr>
            <p:nvPr/>
          </p:nvPicPr>
          <p:blipFill>
            <a:blip r:embed="rId3"/>
            <a:stretch>
              <a:fillRect/>
            </a:stretch>
          </p:blipFill>
          <p:spPr>
            <a:xfrm>
              <a:off x="4528029" y="5084567"/>
              <a:ext cx="3766913" cy="127642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43166" y="4725178"/>
              <a:ext cx="1774455" cy="1839016"/>
            </a:xfrm>
            <a:prstGeom prst="rect">
              <a:avLst/>
            </a:prstGeom>
          </p:spPr>
        </p:pic>
        <p:grpSp>
          <p:nvGrpSpPr>
            <p:cNvPr id="2" name="Group 1"/>
            <p:cNvGrpSpPr/>
            <p:nvPr/>
          </p:nvGrpSpPr>
          <p:grpSpPr>
            <a:xfrm>
              <a:off x="596060" y="4561347"/>
              <a:ext cx="2994793" cy="1898829"/>
              <a:chOff x="596060" y="4561347"/>
              <a:chExt cx="2994793" cy="1898829"/>
            </a:xfrm>
          </p:grpSpPr>
          <p:pic>
            <p:nvPicPr>
              <p:cNvPr id="6" name="Picture 2" descr="Image result for logotipo IS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6060" y="5143235"/>
                <a:ext cx="2994793" cy="131694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94149" y="4561347"/>
                <a:ext cx="2696704" cy="486657"/>
              </a:xfrm>
              <a:prstGeom prst="rect">
                <a:avLst/>
              </a:prstGeom>
              <a:noFill/>
            </p:spPr>
            <p:txBody>
              <a:bodyPr wrap="square" rtlCol="0">
                <a:spAutoFit/>
              </a:bodyPr>
              <a:lstStyle/>
              <a:p>
                <a:r>
                  <a:rPr lang="en-GB" sz="1600" dirty="0" err="1">
                    <a:latin typeface="Arial" panose="020B0604020202020204" pitchFamily="34" charset="0"/>
                    <a:cs typeface="Arial" panose="020B0604020202020204" pitchFamily="34" charset="0"/>
                  </a:rPr>
                  <a:t>Acorner@IST</a:t>
                </a:r>
                <a:endParaRPr lang="en-US" sz="1600" dirty="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216868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2261" y="408830"/>
            <a:ext cx="4463935" cy="2977819"/>
          </a:xfrm>
          <a:prstGeom prst="rect">
            <a:avLst/>
          </a:prstGeom>
        </p:spPr>
      </p:pic>
      <p:sp>
        <p:nvSpPr>
          <p:cNvPr id="3" name="TextBox 2"/>
          <p:cNvSpPr txBox="1"/>
          <p:nvPr/>
        </p:nvSpPr>
        <p:spPr>
          <a:xfrm>
            <a:off x="5101244" y="219296"/>
            <a:ext cx="6744392" cy="3970318"/>
          </a:xfrm>
          <a:prstGeom prst="rect">
            <a:avLst/>
          </a:prstGeom>
          <a:noFill/>
        </p:spPr>
        <p:txBody>
          <a:bodyPr wrap="square" rtlCol="0">
            <a:spAutoFit/>
          </a:bodyPr>
          <a:lstStyle/>
          <a:p>
            <a:r>
              <a:rPr lang="en-US" b="1" dirty="0"/>
              <a:t>Penny </a:t>
            </a:r>
            <a:r>
              <a:rPr lang="en-US" b="1" dirty="0" err="1"/>
              <a:t>Rechkemmer</a:t>
            </a:r>
            <a:r>
              <a:rPr lang="en-US" b="1" dirty="0"/>
              <a:t>, </a:t>
            </a:r>
            <a:r>
              <a:rPr lang="en-US" dirty="0"/>
              <a:t>the new Public Affairs Officer at the U.S. Embassy in Portugal,  began her career at the State Department through an American Association for the Advancement of Science (AAAS) Diplomacy Fellowship.  Her experiences in the Office of International Women’s Issues, and Bureau of International Organizations led her to join the Foreign Service where she’s served in Mumbai, Lima, and Nassau. Before coming to the State Department, she worked as a research fellow at Johns Hopkins University with at risk youth in one of Baltimore’s most socio-economically disadvantaged neighborhoods. She also worked for the California State Health Department where she focused on environmental health issues in immigrant and native populations</a:t>
            </a:r>
            <a:r>
              <a:rPr lang="en-US" dirty="0" smtClean="0"/>
              <a:t>.</a:t>
            </a:r>
          </a:p>
          <a:p>
            <a:endParaRPr lang="en-US" dirty="0" smtClean="0"/>
          </a:p>
          <a:p>
            <a:r>
              <a:rPr lang="en-US" i="1" dirty="0"/>
              <a:t>(</a:t>
            </a:r>
            <a:r>
              <a:rPr lang="en-US" i="1" dirty="0">
                <a:solidFill>
                  <a:srgbClr val="00B0F0"/>
                </a:solidFill>
              </a:rPr>
              <a:t>https://pt.usembassy.gov/pt/meet-our-new-public-affairs-officer-pt</a:t>
            </a:r>
            <a:r>
              <a:rPr lang="en-US" i="1" dirty="0" smtClean="0">
                <a:solidFill>
                  <a:srgbClr val="00B0F0"/>
                </a:solidFill>
              </a:rPr>
              <a:t>/)</a:t>
            </a:r>
            <a:endParaRPr lang="en-US" i="1" dirty="0">
              <a:solidFill>
                <a:srgbClr val="00B0F0"/>
              </a:solidFill>
            </a:endParaRPr>
          </a:p>
        </p:txBody>
      </p:sp>
      <p:pic>
        <p:nvPicPr>
          <p:cNvPr id="4" name="Picture 2" descr="Sujoya Roy (@SujoyaRoy) | Twi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765" y="4189614"/>
            <a:ext cx="2327562" cy="23275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26326" y="4688037"/>
            <a:ext cx="8395855" cy="1754326"/>
          </a:xfrm>
          <a:prstGeom prst="rect">
            <a:avLst/>
          </a:prstGeom>
          <a:noFill/>
        </p:spPr>
        <p:txBody>
          <a:bodyPr wrap="square" rtlCol="0">
            <a:spAutoFit/>
          </a:bodyPr>
          <a:lstStyle/>
          <a:p>
            <a:r>
              <a:rPr lang="en-US" dirty="0"/>
              <a:t> </a:t>
            </a:r>
            <a:r>
              <a:rPr lang="en-US" b="1" dirty="0" err="1"/>
              <a:t>Sujoya</a:t>
            </a:r>
            <a:r>
              <a:rPr lang="en-US" b="1" dirty="0"/>
              <a:t> Roy</a:t>
            </a:r>
            <a:r>
              <a:rPr lang="en-US" dirty="0"/>
              <a:t>, Deputy Public Affairs Officer at the U.S. Embassy in Lisbon, has been a member of the U.S. diplomatic corps since 2012. She has served in in Guadalajara, Mexico; Naples, Italy; Washington, DC; and, Monrovia, Liberia.  Prior to joining the U.S. Foreign Service </a:t>
            </a:r>
            <a:r>
              <a:rPr lang="en-US" dirty="0" err="1"/>
              <a:t>Sujoya</a:t>
            </a:r>
            <a:r>
              <a:rPr lang="en-US" dirty="0"/>
              <a:t> worked for several years in the financial services sector (reinsurance and private equity) in New York City.  Her Master’s degree in International Business is from Columbia University in New York. </a:t>
            </a:r>
            <a:endParaRPr lang="en-US" dirty="0" smtClean="0"/>
          </a:p>
        </p:txBody>
      </p:sp>
    </p:spTree>
    <p:extLst>
      <p:ext uri="{BB962C8B-B14F-4D97-AF65-F5344CB8AC3E}">
        <p14:creationId xmlns:p14="http://schemas.microsoft.com/office/powerpoint/2010/main" val="67810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8924" y="522672"/>
            <a:ext cx="8635744" cy="5637060"/>
          </a:xfrm>
          <a:prstGeom prst="rect">
            <a:avLst/>
          </a:prstGeom>
        </p:spPr>
      </p:pic>
      <p:sp>
        <p:nvSpPr>
          <p:cNvPr id="3" name="TextBox 2"/>
          <p:cNvSpPr txBox="1"/>
          <p:nvPr/>
        </p:nvSpPr>
        <p:spPr>
          <a:xfrm>
            <a:off x="10149841" y="6226233"/>
            <a:ext cx="1388226"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16-06-2021</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63538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1812</TotalTime>
  <Words>239</Words>
  <Application>Microsoft Office PowerPoint</Application>
  <PresentationFormat>Widescreen</PresentationFormat>
  <Paragraphs>10</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PowerPoint Presentation</vt:lpstr>
      <vt:lpstr>PowerPoint Presentation</vt:lpstr>
      <vt:lpstr>PowerPoint Presentation</vt:lpstr>
    </vt:vector>
  </TitlesOfParts>
  <Company>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Acorner IST</dc:title>
  <dc:creator>HD</dc:creator>
  <cp:lastModifiedBy>Diogo</cp:lastModifiedBy>
  <cp:revision>348</cp:revision>
  <dcterms:created xsi:type="dcterms:W3CDTF">2020-05-24T15:19:49Z</dcterms:created>
  <dcterms:modified xsi:type="dcterms:W3CDTF">2021-06-22T08:34:36Z</dcterms:modified>
</cp:coreProperties>
</file>