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4" r:id="rId20"/>
    <p:sldId id="320" r:id="rId21"/>
    <p:sldId id="277" r:id="rId22"/>
    <p:sldId id="276" r:id="rId23"/>
    <p:sldId id="278" r:id="rId24"/>
    <p:sldId id="279" r:id="rId25"/>
    <p:sldId id="281" r:id="rId26"/>
    <p:sldId id="280" r:id="rId27"/>
    <p:sldId id="32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21" r:id="rId62"/>
    <p:sldId id="317" r:id="rId63"/>
    <p:sldId id="318" r:id="rId64"/>
    <p:sldId id="319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FZiIAwhUVJEQRTyJPJi3w==" hashData="k3EdQY4b+HPJEgJA+/T1lxxICrQ=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696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9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100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E45CC-8929-4586-8F0E-719323E235A1}" type="datetimeFigureOut">
              <a:rPr lang="pt-PT" smtClean="0"/>
              <a:t>06-09-2018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7AE97-3A5A-4727-9150-2F84738119E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26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3284" y="4214005"/>
            <a:ext cx="7655238" cy="123493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43284" y="1966536"/>
            <a:ext cx="7655238" cy="2025063"/>
          </a:xfrm>
        </p:spPr>
        <p:txBody>
          <a:bodyPr>
            <a:normAutofit/>
          </a:bodyPr>
          <a:lstStyle>
            <a:lvl1pPr algn="ctr">
              <a:defRPr sz="4500"/>
            </a:lvl1pPr>
          </a:lstStyle>
          <a:p>
            <a:r>
              <a:rPr lang="pt-PT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9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3284" y="2469876"/>
            <a:ext cx="3752516" cy="3656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9876"/>
            <a:ext cx="3750322" cy="3656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645459"/>
            <a:ext cx="4823472" cy="34807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284" y="2645459"/>
            <a:ext cx="2722229" cy="348070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43284" y="1449340"/>
            <a:ext cx="7655238" cy="868363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0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+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3284" y="1627073"/>
            <a:ext cx="7655238" cy="41145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284" y="5841079"/>
            <a:ext cx="7655238" cy="39213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743284" y="2469875"/>
            <a:ext cx="7655238" cy="37165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Drag picture to placeholder or click icon to add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43284" y="1449340"/>
            <a:ext cx="7655238" cy="868363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43284" y="6414652"/>
            <a:ext cx="1847516" cy="306823"/>
          </a:xfrm>
        </p:spPr>
        <p:txBody>
          <a:bodyPr/>
          <a:lstStyle/>
          <a:p>
            <a:r>
              <a:rPr lang="en-US" smtClean="0"/>
              <a:t>setembro 2018</a:t>
            </a:r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4652"/>
            <a:ext cx="2895600" cy="306823"/>
          </a:xfrm>
        </p:spPr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66650" y="6414652"/>
            <a:ext cx="1831872" cy="306823"/>
          </a:xfrm>
        </p:spPr>
        <p:txBody>
          <a:bodyPr/>
          <a:lstStyle/>
          <a:p>
            <a:fld id="{CA60EF0C-846E-4A4D-B9C3-8238AE181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9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1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3284" y="1449340"/>
            <a:ext cx="7655237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284" y="2440611"/>
            <a:ext cx="7655237" cy="3685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284" y="6414652"/>
            <a:ext cx="1847516" cy="306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setembro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4652"/>
            <a:ext cx="2895600" cy="306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err="1" smtClean="0"/>
              <a:t>Instituto</a:t>
            </a:r>
            <a:r>
              <a:rPr lang="en-US" dirty="0" smtClean="0"/>
              <a:t> Superior </a:t>
            </a:r>
            <a:r>
              <a:rPr lang="en-US" dirty="0" err="1" smtClean="0"/>
              <a:t>Técnico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6650" y="6414652"/>
            <a:ext cx="1831872" cy="306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A60EF0C-846E-4A4D-B9C3-8238AE1817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7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8" r:id="rId6"/>
    <p:sldLayoutId id="2147483655" r:id="rId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2.wdp"/><Relationship Id="rId4" Type="http://schemas.openxmlformats.org/officeDocument/2006/relationships/image" Target="../media/image16.pn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1.wdp"/><Relationship Id="rId4" Type="http://schemas.openxmlformats.org/officeDocument/2006/relationships/image" Target="../media/image26.png"/><Relationship Id="rId9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3.xml"/><Relationship Id="rId7" Type="http://schemas.openxmlformats.org/officeDocument/2006/relationships/slide" Target="slide3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17.xml"/><Relationship Id="rId4" Type="http://schemas.openxmlformats.org/officeDocument/2006/relationships/slide" Target="slide9.xml"/><Relationship Id="rId9" Type="http://schemas.openxmlformats.org/officeDocument/2006/relationships/slide" Target="slide6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0.wdp"/><Relationship Id="rId3" Type="http://schemas.microsoft.com/office/2007/relationships/hdphoto" Target="../media/hdphoto25.wdp"/><Relationship Id="rId7" Type="http://schemas.microsoft.com/office/2007/relationships/hdphoto" Target="../media/hdphoto27.wdp"/><Relationship Id="rId12" Type="http://schemas.openxmlformats.org/officeDocument/2006/relationships/image" Target="../media/image35.png"/><Relationship Id="rId17" Type="http://schemas.microsoft.com/office/2007/relationships/hdphoto" Target="../media/hdphoto32.wdp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5" Type="http://schemas.microsoft.com/office/2007/relationships/hdphoto" Target="../media/hdphoto3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28.wdp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34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microsoft.com/office/2007/relationships/hdphoto" Target="../media/hdphoto40.wdp"/><Relationship Id="rId5" Type="http://schemas.microsoft.com/office/2007/relationships/hdphoto" Target="../media/hdphoto37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39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7" Type="http://schemas.microsoft.com/office/2007/relationships/hdphoto" Target="../media/hdphoto4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42.wdp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7" Type="http://schemas.microsoft.com/office/2007/relationships/hdphoto" Target="../media/hdphoto4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45.wdp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://www.b-on.pt/faqs/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50.wdp"/><Relationship Id="rId7" Type="http://schemas.microsoft.com/office/2007/relationships/hdphoto" Target="../media/hdphoto5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51.wdp"/><Relationship Id="rId4" Type="http://schemas.openxmlformats.org/officeDocument/2006/relationships/image" Target="../media/image60.png"/><Relationship Id="rId9" Type="http://schemas.microsoft.com/office/2007/relationships/hdphoto" Target="../media/hdphoto53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5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55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13" Type="http://schemas.microsoft.com/office/2007/relationships/hdphoto" Target="../media/hdphoto61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8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microsoft.com/office/2007/relationships/hdphoto" Target="../media/hdphoto60.wdp"/><Relationship Id="rId4" Type="http://schemas.microsoft.com/office/2007/relationships/hdphoto" Target="../media/hdphoto57.wdp"/><Relationship Id="rId9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66.wdp"/><Relationship Id="rId3" Type="http://schemas.openxmlformats.org/officeDocument/2006/relationships/image" Target="../media/image77.png"/><Relationship Id="rId7" Type="http://schemas.microsoft.com/office/2007/relationships/hdphoto" Target="../media/hdphoto63.wdp"/><Relationship Id="rId12" Type="http://schemas.openxmlformats.org/officeDocument/2006/relationships/image" Target="../media/image8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microsoft.com/office/2007/relationships/hdphoto" Target="../media/hdphoto65.wdp"/><Relationship Id="rId5" Type="http://schemas.microsoft.com/office/2007/relationships/hdphoto" Target="../media/hdphoto62.wdp"/><Relationship Id="rId15" Type="http://schemas.microsoft.com/office/2007/relationships/hdphoto" Target="../media/hdphoto67.wdp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microsoft.com/office/2007/relationships/hdphoto" Target="../media/hdphoto64.wdp"/><Relationship Id="rId1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6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microsoft.com/office/2007/relationships/hdphoto" Target="../media/hdphoto68.wdp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1.wdp"/><Relationship Id="rId5" Type="http://schemas.openxmlformats.org/officeDocument/2006/relationships/image" Target="../media/image87.png"/><Relationship Id="rId4" Type="http://schemas.microsoft.com/office/2007/relationships/hdphoto" Target="../media/hdphoto70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3.wdp"/><Relationship Id="rId5" Type="http://schemas.openxmlformats.org/officeDocument/2006/relationships/image" Target="../media/image90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hyperlink" Target="https://bist.tecnico.ulisboa.pt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5.wdp"/><Relationship Id="rId5" Type="http://schemas.openxmlformats.org/officeDocument/2006/relationships/image" Target="../media/image92.png"/><Relationship Id="rId4" Type="http://schemas.microsoft.com/office/2007/relationships/hdphoto" Target="../media/hdphoto74.wdp"/><Relationship Id="rId9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76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7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8.wdp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80.wdp"/><Relationship Id="rId3" Type="http://schemas.microsoft.com/office/2007/relationships/hdphoto" Target="../media/hdphoto77.wdp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9.wdp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1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82.wdp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3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84.wdp"/><Relationship Id="rId7" Type="http://schemas.microsoft.com/office/2007/relationships/hdphoto" Target="../media/hdphoto86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microsoft.com/office/2007/relationships/hdphoto" Target="../media/hdphoto85.wdp"/><Relationship Id="rId4" Type="http://schemas.openxmlformats.org/officeDocument/2006/relationships/image" Target="../media/image104.png"/><Relationship Id="rId9" Type="http://schemas.microsoft.com/office/2007/relationships/hdphoto" Target="../media/hdphoto87.wdp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88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microsoft.com/office/2007/relationships/hdphoto" Target="../media/hdphoto89.wdp"/><Relationship Id="rId7" Type="http://schemas.microsoft.com/office/2007/relationships/hdphoto" Target="../media/hdphoto91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microsoft.com/office/2007/relationships/hdphoto" Target="../media/hdphoto93.wdp"/><Relationship Id="rId5" Type="http://schemas.microsoft.com/office/2007/relationships/hdphoto" Target="../media/hdphoto90.wdp"/><Relationship Id="rId10" Type="http://schemas.openxmlformats.org/officeDocument/2006/relationships/image" Target="../media/image112.png"/><Relationship Id="rId4" Type="http://schemas.openxmlformats.org/officeDocument/2006/relationships/image" Target="../media/image109.png"/><Relationship Id="rId9" Type="http://schemas.microsoft.com/office/2007/relationships/hdphoto" Target="../media/hdphoto9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b-on.pt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94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95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6.wdp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microsoft.com/office/2007/relationships/hdphoto" Target="../media/hdphoto102.wdp"/><Relationship Id="rId3" Type="http://schemas.microsoft.com/office/2007/relationships/hdphoto" Target="../media/hdphoto97.wdp"/><Relationship Id="rId7" Type="http://schemas.microsoft.com/office/2007/relationships/hdphoto" Target="../media/hdphoto99.wdp"/><Relationship Id="rId12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microsoft.com/office/2007/relationships/hdphoto" Target="../media/hdphoto101.wdp"/><Relationship Id="rId5" Type="http://schemas.microsoft.com/office/2007/relationships/hdphoto" Target="../media/hdphoto98.wdp"/><Relationship Id="rId10" Type="http://schemas.openxmlformats.org/officeDocument/2006/relationships/image" Target="../media/image121.png"/><Relationship Id="rId4" Type="http://schemas.openxmlformats.org/officeDocument/2006/relationships/image" Target="../media/image118.png"/><Relationship Id="rId9" Type="http://schemas.microsoft.com/office/2007/relationships/hdphoto" Target="../media/hdphoto100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microsoft.com/office/2007/relationships/hdphoto" Target="../media/hdphoto103.wdp"/><Relationship Id="rId7" Type="http://schemas.microsoft.com/office/2007/relationships/hdphoto" Target="../media/hdphoto104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microsoft.com/office/2007/relationships/hdphoto" Target="../media/hdphoto98.wdp"/><Relationship Id="rId10" Type="http://schemas.microsoft.com/office/2007/relationships/hdphoto" Target="../media/hdphoto105.wdp"/><Relationship Id="rId4" Type="http://schemas.openxmlformats.org/officeDocument/2006/relationships/image" Target="../media/image118.png"/><Relationship Id="rId9" Type="http://schemas.openxmlformats.org/officeDocument/2006/relationships/image" Target="../media/image12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microsoft.com/office/2007/relationships/hdphoto" Target="../media/hdphoto110.wdp"/><Relationship Id="rId3" Type="http://schemas.microsoft.com/office/2007/relationships/hdphoto" Target="../media/hdphoto106.wdp"/><Relationship Id="rId7" Type="http://schemas.microsoft.com/office/2007/relationships/hdphoto" Target="../media/hdphoto108.wdp"/><Relationship Id="rId12" Type="http://schemas.openxmlformats.org/officeDocument/2006/relationships/image" Target="../media/image13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2.png"/><Relationship Id="rId5" Type="http://schemas.microsoft.com/office/2007/relationships/hdphoto" Target="../media/hdphoto107.wdp"/><Relationship Id="rId10" Type="http://schemas.microsoft.com/office/2007/relationships/hdphoto" Target="../media/hdphoto109.wdp"/><Relationship Id="rId4" Type="http://schemas.openxmlformats.org/officeDocument/2006/relationships/image" Target="../media/image128.png"/><Relationship Id="rId9" Type="http://schemas.openxmlformats.org/officeDocument/2006/relationships/image" Target="../media/image131.png"/><Relationship Id="rId1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11.wdp"/><Relationship Id="rId7" Type="http://schemas.microsoft.com/office/2007/relationships/hdphoto" Target="../media/hdphoto113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microsoft.com/office/2007/relationships/hdphoto" Target="../media/hdphoto112.wdp"/><Relationship Id="rId4" Type="http://schemas.openxmlformats.org/officeDocument/2006/relationships/image" Target="../media/image136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14.wdp"/><Relationship Id="rId7" Type="http://schemas.openxmlformats.org/officeDocument/2006/relationships/image" Target="../media/image14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microsoft.com/office/2007/relationships/hdphoto" Target="../media/hdphoto115.wdp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16.wdp"/><Relationship Id="rId7" Type="http://schemas.microsoft.com/office/2007/relationships/hdphoto" Target="../media/hdphoto118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microsoft.com/office/2007/relationships/hdphoto" Target="../media/hdphoto117.wdp"/><Relationship Id="rId4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microsoft.com/office/2007/relationships/hdphoto" Target="../media/hdphoto119.wdp"/><Relationship Id="rId7" Type="http://schemas.microsoft.com/office/2007/relationships/hdphoto" Target="../media/hdphoto121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microsoft.com/office/2007/relationships/hdphoto" Target="../media/hdphoto123.wdp"/><Relationship Id="rId5" Type="http://schemas.microsoft.com/office/2007/relationships/hdphoto" Target="../media/hdphoto120.wdp"/><Relationship Id="rId10" Type="http://schemas.openxmlformats.org/officeDocument/2006/relationships/image" Target="../media/image150.png"/><Relationship Id="rId4" Type="http://schemas.openxmlformats.org/officeDocument/2006/relationships/image" Target="../media/image147.png"/><Relationship Id="rId9" Type="http://schemas.microsoft.com/office/2007/relationships/hdphoto" Target="../media/hdphoto12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24.wdp"/><Relationship Id="rId7" Type="http://schemas.microsoft.com/office/2007/relationships/hdphoto" Target="../media/hdphoto126.wdp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microsoft.com/office/2007/relationships/hdphoto" Target="../media/hdphoto125.wdp"/><Relationship Id="rId4" Type="http://schemas.openxmlformats.org/officeDocument/2006/relationships/image" Target="../media/image152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29.wdp"/><Relationship Id="rId3" Type="http://schemas.microsoft.com/office/2007/relationships/hdphoto" Target="../media/hdphoto127.wdp"/><Relationship Id="rId7" Type="http://schemas.openxmlformats.org/officeDocument/2006/relationships/image" Target="../media/image157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8.wdp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microsoft.com/office/2007/relationships/hdphoto" Target="../media/hdphoto130.wdp"/><Relationship Id="rId7" Type="http://schemas.microsoft.com/office/2007/relationships/hdphoto" Target="../media/hdphoto132.wd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slide" Target="slide2.xml"/><Relationship Id="rId5" Type="http://schemas.microsoft.com/office/2007/relationships/hdphoto" Target="../media/hdphoto131.wdp"/><Relationship Id="rId10" Type="http://schemas.openxmlformats.org/officeDocument/2006/relationships/slide" Target="slide42.xml"/><Relationship Id="rId4" Type="http://schemas.openxmlformats.org/officeDocument/2006/relationships/image" Target="../media/image159.png"/><Relationship Id="rId9" Type="http://schemas.microsoft.com/office/2007/relationships/hdphoto" Target="../media/hdphoto133.wdp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hyperlink" Target="https://www.b-on.pt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bist@tecnico.ulisboa.pt" TargetMode="External"/><Relationship Id="rId2" Type="http://schemas.openxmlformats.org/officeDocument/2006/relationships/hyperlink" Target="https://bist.tecnico.ulisboa.p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76" y="2709441"/>
            <a:ext cx="6139448" cy="24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3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684317"/>
            <a:ext cx="83343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 rot="7844021">
            <a:off x="1234798" y="2722898"/>
            <a:ext cx="1335598" cy="766393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4" name="TextBox 12"/>
          <p:cNvSpPr txBox="1"/>
          <p:nvPr/>
        </p:nvSpPr>
        <p:spPr>
          <a:xfrm>
            <a:off x="1990732" y="3784159"/>
            <a:ext cx="544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b="1" dirty="0" smtClean="0">
                <a:latin typeface="Calisto MT" panose="02040603050505030304" pitchFamily="18" charset="0"/>
              </a:rPr>
              <a:t>recupera títulos de </a:t>
            </a:r>
            <a:r>
              <a:rPr lang="pt-PT" b="1" dirty="0" smtClean="0">
                <a:solidFill>
                  <a:schemeClr val="tx2">
                    <a:lumMod val="75000"/>
                  </a:schemeClr>
                </a:solidFill>
                <a:latin typeface="Calisto MT" panose="02040603050505030304" pitchFamily="18" charset="0"/>
              </a:rPr>
              <a:t>publicações</a:t>
            </a:r>
            <a:r>
              <a:rPr lang="pt-PT" b="1" dirty="0">
                <a:latin typeface="Calisto MT" panose="02040603050505030304" pitchFamily="18" charset="0"/>
              </a:rPr>
              <a:t> (</a:t>
            </a:r>
            <a:r>
              <a:rPr lang="pt-PT" b="1" i="1" dirty="0">
                <a:latin typeface="Calisto MT" panose="02040603050505030304" pitchFamily="18" charset="0"/>
              </a:rPr>
              <a:t>e-</a:t>
            </a:r>
            <a:r>
              <a:rPr lang="pt-PT" b="1" i="1" dirty="0" err="1">
                <a:latin typeface="Calisto MT" panose="02040603050505030304" pitchFamily="18" charset="0"/>
              </a:rPr>
              <a:t>journals</a:t>
            </a:r>
            <a:r>
              <a:rPr lang="pt-PT" b="1" i="1" dirty="0">
                <a:latin typeface="Calisto MT" panose="02040603050505030304" pitchFamily="18" charset="0"/>
              </a:rPr>
              <a:t>,</a:t>
            </a:r>
            <a:r>
              <a:rPr lang="pt-PT" b="1" dirty="0">
                <a:latin typeface="Calisto MT" panose="02040603050505030304" pitchFamily="18" charset="0"/>
              </a:rPr>
              <a:t> </a:t>
            </a:r>
            <a:r>
              <a:rPr lang="pt-PT" b="1" i="1" dirty="0" smtClean="0">
                <a:latin typeface="Calisto MT" panose="02040603050505030304" pitchFamily="18" charset="0"/>
              </a:rPr>
              <a:t>e-books</a:t>
            </a:r>
            <a:r>
              <a:rPr lang="pt-PT" b="1" dirty="0" smtClean="0">
                <a:latin typeface="Calisto MT" panose="02040603050505030304" pitchFamily="18" charset="0"/>
              </a:rPr>
              <a:t>…)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9" name="Arc 8"/>
          <p:cNvSpPr/>
          <p:nvPr/>
        </p:nvSpPr>
        <p:spPr>
          <a:xfrm>
            <a:off x="1934671" y="3512869"/>
            <a:ext cx="694062" cy="542579"/>
          </a:xfrm>
          <a:prstGeom prst="arc">
            <a:avLst/>
          </a:prstGeom>
          <a:ln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/>
          <p:cNvSpPr/>
          <p:nvPr/>
        </p:nvSpPr>
        <p:spPr>
          <a:xfrm rot="1697948">
            <a:off x="2456401" y="4459345"/>
            <a:ext cx="1335598" cy="766393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22" name="TextBox 13"/>
          <p:cNvSpPr txBox="1"/>
          <p:nvPr/>
        </p:nvSpPr>
        <p:spPr>
          <a:xfrm>
            <a:off x="3232406" y="5561599"/>
            <a:ext cx="527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latin typeface="Calisto MT" panose="02040603050505030304" pitchFamily="18" charset="0"/>
              </a:rPr>
              <a:t>recupera até ao nível de título de </a:t>
            </a:r>
            <a:r>
              <a:rPr lang="pt-PT" b="1" dirty="0" smtClean="0">
                <a:solidFill>
                  <a:schemeClr val="tx2">
                    <a:lumMod val="75000"/>
                  </a:schemeClr>
                </a:solidFill>
                <a:latin typeface="Calisto MT" panose="02040603050505030304" pitchFamily="18" charset="0"/>
              </a:rPr>
              <a:t>artigo</a:t>
            </a:r>
            <a:r>
              <a:rPr lang="pt-PT" b="1" dirty="0" smtClean="0">
                <a:latin typeface="Calisto MT" panose="02040603050505030304" pitchFamily="18" charset="0"/>
              </a:rPr>
              <a:t>, </a:t>
            </a:r>
            <a:r>
              <a:rPr lang="pt-PT" b="1" dirty="0" smtClean="0">
                <a:solidFill>
                  <a:schemeClr val="tx2">
                    <a:lumMod val="75000"/>
                  </a:schemeClr>
                </a:solidFill>
                <a:latin typeface="Calisto MT" panose="02040603050505030304" pitchFamily="18" charset="0"/>
              </a:rPr>
              <a:t>capítulo</a:t>
            </a:r>
            <a:r>
              <a:rPr lang="pt-PT" b="1" dirty="0" smtClean="0">
                <a:latin typeface="Calisto MT" panose="02040603050505030304" pitchFamily="18" charset="0"/>
              </a:rPr>
              <a:t>…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23" name="Arc 22"/>
          <p:cNvSpPr/>
          <p:nvPr/>
        </p:nvSpPr>
        <p:spPr>
          <a:xfrm>
            <a:off x="3458684" y="5301326"/>
            <a:ext cx="694062" cy="542579"/>
          </a:xfrm>
          <a:prstGeom prst="arc">
            <a:avLst/>
          </a:prstGeom>
          <a:ln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72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9" grpId="0" animBg="1"/>
      <p:bldP spid="20" grpId="0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97683" y="1248714"/>
            <a:ext cx="2446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 smtClean="0">
                <a:latin typeface="Calisto MT" panose="02040603050505030304" pitchFamily="18" charset="0"/>
              </a:rPr>
              <a:t>pesquisa </a:t>
            </a:r>
            <a:r>
              <a:rPr lang="pt-PT" sz="2000" dirty="0" smtClean="0">
                <a:latin typeface="Calisto MT" panose="02040603050505030304" pitchFamily="18" charset="0"/>
              </a:rPr>
              <a:t>publicações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45" y="1596012"/>
            <a:ext cx="7053833" cy="479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3593846"/>
            <a:ext cx="6973392" cy="100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7" y="4682167"/>
            <a:ext cx="6985747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892834" y="2574022"/>
            <a:ext cx="720000" cy="4320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5" name="Arc 14"/>
          <p:cNvSpPr/>
          <p:nvPr/>
        </p:nvSpPr>
        <p:spPr>
          <a:xfrm rot="16200000">
            <a:off x="3983874" y="3093611"/>
            <a:ext cx="540000" cy="540000"/>
          </a:xfrm>
          <a:prstGeom prst="arc">
            <a:avLst>
              <a:gd name="adj1" fmla="val 16200000"/>
              <a:gd name="adj2" fmla="val 1127639"/>
            </a:avLst>
          </a:prstGeom>
          <a:noFill/>
          <a:ln>
            <a:solidFill>
              <a:srgbClr val="00B05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6" name="TextBox 14"/>
          <p:cNvSpPr txBox="1"/>
          <p:nvPr/>
        </p:nvSpPr>
        <p:spPr>
          <a:xfrm>
            <a:off x="4282544" y="2882860"/>
            <a:ext cx="399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smtClean="0">
                <a:latin typeface="Calisto MT" panose="02040603050505030304" pitchFamily="18" charset="0"/>
              </a:rPr>
              <a:t>pesquisa em </a:t>
            </a:r>
            <a:r>
              <a:rPr lang="pt-PT" sz="2000" b="1" dirty="0" smtClean="0">
                <a:latin typeface="Calisto MT" panose="02040603050505030304" pitchFamily="18" charset="0"/>
              </a:rPr>
              <a:t>todas</a:t>
            </a:r>
            <a:r>
              <a:rPr lang="pt-PT" sz="2000" dirty="0" smtClean="0">
                <a:latin typeface="Calisto MT" panose="02040603050505030304" pitchFamily="18" charset="0"/>
              </a:rPr>
              <a:t> as publicações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17" name="Arc 16"/>
          <p:cNvSpPr/>
          <p:nvPr/>
        </p:nvSpPr>
        <p:spPr>
          <a:xfrm rot="14398933">
            <a:off x="2859656" y="4804796"/>
            <a:ext cx="1404000" cy="1584000"/>
          </a:xfrm>
          <a:prstGeom prst="arc">
            <a:avLst>
              <a:gd name="adj1" fmla="val 16200000"/>
              <a:gd name="adj2" fmla="val 2588249"/>
            </a:avLst>
          </a:pr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8" name="TextBox 16"/>
          <p:cNvSpPr txBox="1"/>
          <p:nvPr/>
        </p:nvSpPr>
        <p:spPr>
          <a:xfrm>
            <a:off x="3703677" y="4640649"/>
            <a:ext cx="431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pesquisa as publicações </a:t>
            </a:r>
            <a:r>
              <a:rPr lang="pt-PT" sz="20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por disciplina</a:t>
            </a:r>
            <a:endParaRPr lang="pt-PT" sz="20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19" name="Arc 18"/>
          <p:cNvSpPr/>
          <p:nvPr/>
        </p:nvSpPr>
        <p:spPr>
          <a:xfrm rot="16200000">
            <a:off x="3561656" y="3842525"/>
            <a:ext cx="540000" cy="540000"/>
          </a:xfrm>
          <a:prstGeom prst="arc">
            <a:avLst>
              <a:gd name="adj1" fmla="val 16200000"/>
              <a:gd name="adj2" fmla="val 1127639"/>
            </a:avLst>
          </a:prstGeom>
          <a:noFill/>
          <a:ln>
            <a:solidFill>
              <a:srgbClr val="00B05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20" name="TextBox 14"/>
          <p:cNvSpPr txBox="1"/>
          <p:nvPr/>
        </p:nvSpPr>
        <p:spPr>
          <a:xfrm>
            <a:off x="3860326" y="3631774"/>
            <a:ext cx="3998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smtClean="0">
                <a:latin typeface="Calisto MT" panose="02040603050505030304" pitchFamily="18" charset="0"/>
              </a:rPr>
              <a:t>ordena alfabeticamente os títulos </a:t>
            </a:r>
            <a:r>
              <a:rPr lang="pt-PT" sz="2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das publicações</a:t>
            </a:r>
            <a:endParaRPr lang="pt-PT" sz="20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66106" y="1234437"/>
            <a:ext cx="2446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 smtClean="0">
                <a:latin typeface="Calisto MT" panose="02040603050505030304" pitchFamily="18" charset="0"/>
              </a:rPr>
              <a:t>pesquisa </a:t>
            </a:r>
            <a:r>
              <a:rPr lang="pt-PT" sz="2000" dirty="0" smtClean="0">
                <a:latin typeface="Calisto MT" panose="02040603050505030304" pitchFamily="18" charset="0"/>
              </a:rPr>
              <a:t>publicações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763789"/>
            <a:ext cx="82962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8" y="3737242"/>
            <a:ext cx="30289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3" y="3986457"/>
            <a:ext cx="4867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eft Brace 14"/>
          <p:cNvSpPr/>
          <p:nvPr/>
        </p:nvSpPr>
        <p:spPr>
          <a:xfrm>
            <a:off x="5558037" y="3973862"/>
            <a:ext cx="504688" cy="1800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6" name="TextBox 9"/>
          <p:cNvSpPr txBox="1"/>
          <p:nvPr/>
        </p:nvSpPr>
        <p:spPr>
          <a:xfrm rot="16200000">
            <a:off x="5457734" y="4673806"/>
            <a:ext cx="1268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 smtClean="0">
                <a:latin typeface="Calisto MT" panose="02040603050505030304" pitchFamily="18" charset="0"/>
              </a:rPr>
              <a:t>sugestões</a:t>
            </a:r>
            <a:endParaRPr lang="pt-PT" sz="20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04" y="1305095"/>
            <a:ext cx="7812000" cy="508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998" y="2920184"/>
            <a:ext cx="968227" cy="10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79" y="2920184"/>
            <a:ext cx="1501004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49" y="2920184"/>
            <a:ext cx="2390894" cy="164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113699" y="1951919"/>
            <a:ext cx="1170000" cy="180000"/>
          </a:xfrm>
          <a:prstGeom prst="round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ounded Rectangle 9"/>
          <p:cNvSpPr/>
          <p:nvPr/>
        </p:nvSpPr>
        <p:spPr>
          <a:xfrm>
            <a:off x="4353276" y="2799194"/>
            <a:ext cx="504000" cy="126000"/>
          </a:xfrm>
          <a:prstGeom prst="round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ounded Rectangle 10"/>
          <p:cNvSpPr/>
          <p:nvPr/>
        </p:nvSpPr>
        <p:spPr>
          <a:xfrm>
            <a:off x="5502195" y="2809133"/>
            <a:ext cx="864000" cy="126000"/>
          </a:xfrm>
          <a:prstGeom prst="round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ounded Rectangle 11"/>
          <p:cNvSpPr/>
          <p:nvPr/>
        </p:nvSpPr>
        <p:spPr>
          <a:xfrm>
            <a:off x="7245396" y="2809133"/>
            <a:ext cx="594000" cy="126000"/>
          </a:xfrm>
          <a:prstGeom prst="round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81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97683" y="1248714"/>
            <a:ext cx="2446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 smtClean="0">
                <a:latin typeface="Calisto MT" panose="02040603050505030304" pitchFamily="18" charset="0"/>
              </a:rPr>
              <a:t>pesquisa </a:t>
            </a:r>
            <a:r>
              <a:rPr lang="pt-PT" sz="2000" dirty="0" smtClean="0">
                <a:latin typeface="Calisto MT" panose="02040603050505030304" pitchFamily="18" charset="0"/>
              </a:rPr>
              <a:t>publicações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137600" y="2286885"/>
            <a:ext cx="68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b="1" dirty="0" smtClean="0">
                <a:latin typeface="Calisto MT" panose="02040603050505030304" pitchFamily="18" charset="0"/>
              </a:rPr>
              <a:t>que fazer com os resultados: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7600" y="3777994"/>
            <a:ext cx="68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pt-PT" sz="2400" dirty="0" smtClean="0">
                <a:latin typeface="Calisto MT" panose="02040603050505030304" pitchFamily="18" charset="0"/>
              </a:rPr>
              <a:t>lançar nova pesquisa na(s) publicação(</a:t>
            </a:r>
            <a:r>
              <a:rPr lang="pt-PT" sz="2400" dirty="0" err="1" smtClean="0">
                <a:latin typeface="Calisto MT" panose="02040603050505030304" pitchFamily="18" charset="0"/>
              </a:rPr>
              <a:t>ões</a:t>
            </a:r>
            <a:r>
              <a:rPr lang="pt-PT" sz="2400" dirty="0" smtClean="0">
                <a:latin typeface="Calisto MT" panose="02040603050505030304" pitchFamily="18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7600" y="4436522"/>
            <a:ext cx="68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pt-PT" sz="2400" dirty="0" smtClean="0">
                <a:latin typeface="Calisto MT" panose="02040603050505030304" pitchFamily="18" charset="0"/>
              </a:rPr>
              <a:t>aceder ao texto completo (abre novo separador)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7600" y="5087686"/>
            <a:ext cx="68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pt-PT" sz="2400" dirty="0" smtClean="0">
                <a:latin typeface="Calisto MT" panose="02040603050505030304" pitchFamily="18" charset="0"/>
              </a:rPr>
              <a:t>ver detalhes dos resultados </a:t>
            </a:r>
            <a:endParaRPr lang="pt-PT" sz="2400" dirty="0">
              <a:latin typeface="Calisto MT" panose="02040603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7600" y="3125124"/>
            <a:ext cx="68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pt-PT" sz="2400" dirty="0" smtClean="0">
                <a:latin typeface="Calisto MT" panose="02040603050505030304" pitchFamily="18" charset="0"/>
              </a:rPr>
              <a:t>refinar pesquisa (lado esquerdo do ecrã)</a:t>
            </a:r>
          </a:p>
        </p:txBody>
      </p:sp>
    </p:spTree>
    <p:extLst>
      <p:ext uri="{BB962C8B-B14F-4D97-AF65-F5344CB8AC3E}">
        <p14:creationId xmlns:p14="http://schemas.microsoft.com/office/powerpoint/2010/main" val="23020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0" y="1308468"/>
            <a:ext cx="7845541" cy="508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5785" y="2830259"/>
            <a:ext cx="1618435" cy="348548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28575">
            <a:solidFill>
              <a:srgbClr val="4A7EBB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0" name="TextBox 5"/>
          <p:cNvSpPr txBox="1"/>
          <p:nvPr/>
        </p:nvSpPr>
        <p:spPr>
          <a:xfrm>
            <a:off x="812972" y="2189618"/>
            <a:ext cx="1252800" cy="57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>
                <a:solidFill>
                  <a:srgbClr val="4A7EBB"/>
                </a:solidFill>
                <a:latin typeface="Calisto MT" panose="02040603050505030304" pitchFamily="18" charset="0"/>
              </a:rPr>
              <a:t>r</a:t>
            </a:r>
            <a:r>
              <a:rPr lang="pt-PT" b="1" dirty="0" smtClean="0">
                <a:solidFill>
                  <a:srgbClr val="4A7EBB"/>
                </a:solidFill>
                <a:latin typeface="Calisto MT" panose="02040603050505030304" pitchFamily="18" charset="0"/>
              </a:rPr>
              <a:t>efinar</a:t>
            </a:r>
          </a:p>
          <a:p>
            <a:pPr algn="ctr"/>
            <a:r>
              <a:rPr lang="pt-PT" b="1" dirty="0" smtClean="0">
                <a:solidFill>
                  <a:srgbClr val="4A7EBB"/>
                </a:solidFill>
                <a:latin typeface="Calisto MT" panose="02040603050505030304" pitchFamily="18" charset="0"/>
              </a:rPr>
              <a:t>resultados</a:t>
            </a:r>
            <a:endParaRPr lang="pt-PT" b="1" dirty="0">
              <a:solidFill>
                <a:srgbClr val="4A7EB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1804" y="3613622"/>
            <a:ext cx="2865981" cy="324000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 w="28575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2" name="TextBox 6"/>
          <p:cNvSpPr txBox="1"/>
          <p:nvPr/>
        </p:nvSpPr>
        <p:spPr>
          <a:xfrm>
            <a:off x="5677785" y="3275830"/>
            <a:ext cx="163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>
                <a:solidFill>
                  <a:srgbClr val="C00000"/>
                </a:solidFill>
                <a:latin typeface="Calisto MT" panose="02040603050505030304" pitchFamily="18" charset="0"/>
              </a:rPr>
              <a:t>nova pesquisa</a:t>
            </a:r>
            <a:endParaRPr lang="pt-PT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1804" y="3988128"/>
            <a:ext cx="3546466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40000"/>
            </a:schemeClr>
          </a:solidFill>
          <a:ln w="2857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4" name="TextBox 10"/>
          <p:cNvSpPr txBox="1"/>
          <p:nvPr/>
        </p:nvSpPr>
        <p:spPr>
          <a:xfrm>
            <a:off x="6358270" y="3926989"/>
            <a:ext cx="120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>
                <a:solidFill>
                  <a:srgbClr val="00B050"/>
                </a:solidFill>
                <a:latin typeface="Calisto MT" panose="02040603050505030304" pitchFamily="18" charset="0"/>
              </a:rPr>
              <a:t>aceder </a:t>
            </a:r>
            <a:r>
              <a:rPr lang="pt-PT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a </a:t>
            </a:r>
            <a:r>
              <a:rPr lang="pt-PT" b="1" dirty="0">
                <a:solidFill>
                  <a:srgbClr val="00B050"/>
                </a:solidFill>
                <a:latin typeface="Calisto MT" panose="02040603050505030304" pitchFamily="18" charset="0"/>
              </a:rPr>
              <a:t>texto completo</a:t>
            </a:r>
            <a:endParaRPr lang="pt-PT" b="1" dirty="0">
              <a:solidFill>
                <a:srgbClr val="00B050"/>
              </a:solidFill>
            </a:endParaRPr>
          </a:p>
        </p:txBody>
      </p:sp>
      <p:pic>
        <p:nvPicPr>
          <p:cNvPr id="15" name="Picture 14" descr="C:\Users\ruimpcoelho\AppData\Local\Microsoft\Windows\Temporary Internet Files\Content.IE5\YOIZKO4K\1280px-Pointing_hand_cursor_vector.svg[1]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51" y="5069849"/>
            <a:ext cx="593766" cy="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1"/>
          <p:cNvSpPr txBox="1"/>
          <p:nvPr/>
        </p:nvSpPr>
        <p:spPr>
          <a:xfrm>
            <a:off x="5191065" y="5501721"/>
            <a:ext cx="137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ver detalhes</a:t>
            </a:r>
            <a:endParaRPr lang="pt-P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762307" y="1248714"/>
            <a:ext cx="2381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>
                <a:latin typeface="Calisto MT" panose="02040603050505030304" pitchFamily="18" charset="0"/>
              </a:rPr>
              <a:t>serviço de pesquisa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659457"/>
            <a:ext cx="82867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9" y="3791394"/>
            <a:ext cx="11845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343178" y="4141914"/>
            <a:ext cx="333592" cy="0"/>
          </a:xfrm>
          <a:prstGeom prst="straightConnector1">
            <a:avLst/>
          </a:prstGeom>
          <a:ln w="57150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7737" y="4540047"/>
            <a:ext cx="1080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39215" y="4535119"/>
            <a:ext cx="0" cy="32400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5"/>
          <p:cNvSpPr txBox="1"/>
          <p:nvPr/>
        </p:nvSpPr>
        <p:spPr>
          <a:xfrm>
            <a:off x="869422" y="4809649"/>
            <a:ext cx="273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modos de pesquisa</a:t>
            </a:r>
          </a:p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expansores e limitadores</a:t>
            </a:r>
            <a:endParaRPr lang="pt-PT" b="1" dirty="0">
              <a:latin typeface="Calisto MT" panose="0204060305050503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020265" y="4540058"/>
            <a:ext cx="97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06265" y="4546455"/>
            <a:ext cx="343" cy="90000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8"/>
          <p:cNvSpPr txBox="1"/>
          <p:nvPr/>
        </p:nvSpPr>
        <p:spPr>
          <a:xfrm>
            <a:off x="3191950" y="5421823"/>
            <a:ext cx="2736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>
                <a:latin typeface="Calisto MT" panose="02040603050505030304" pitchFamily="18" charset="0"/>
              </a:rPr>
              <a:t>p</a:t>
            </a:r>
            <a:r>
              <a:rPr lang="pt-PT" b="1" dirty="0" smtClean="0">
                <a:latin typeface="Calisto MT" panose="02040603050505030304" pitchFamily="18" charset="0"/>
              </a:rPr>
              <a:t>esquisa simultânea em vários campos, com operadores booleanos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182040" y="4536954"/>
            <a:ext cx="10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08621" y="4534714"/>
            <a:ext cx="0" cy="32400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21"/>
          <p:cNvSpPr txBox="1"/>
          <p:nvPr/>
        </p:nvSpPr>
        <p:spPr>
          <a:xfrm>
            <a:off x="4800586" y="4787325"/>
            <a:ext cx="181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>
                <a:latin typeface="Calisto MT" panose="02040603050505030304" pitchFamily="18" charset="0"/>
              </a:rPr>
              <a:t>p</a:t>
            </a:r>
            <a:r>
              <a:rPr lang="pt-PT" b="1" dirty="0" smtClean="0">
                <a:latin typeface="Calisto MT" panose="02040603050505030304" pitchFamily="18" charset="0"/>
              </a:rPr>
              <a:t>esquisas da</a:t>
            </a:r>
          </a:p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sessão em curso </a:t>
            </a:r>
          </a:p>
        </p:txBody>
      </p:sp>
    </p:spTree>
    <p:extLst>
      <p:ext uri="{BB962C8B-B14F-4D97-AF65-F5344CB8AC3E}">
        <p14:creationId xmlns:p14="http://schemas.microsoft.com/office/powerpoint/2010/main" val="20702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762307" y="1248714"/>
            <a:ext cx="2381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>
                <a:latin typeface="Calisto MT" panose="02040603050505030304" pitchFamily="18" charset="0"/>
              </a:rPr>
              <a:t>serviço de pesquisa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48" y="1618046"/>
            <a:ext cx="7808371" cy="47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45" y="2415551"/>
            <a:ext cx="7377091" cy="393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Brace 14"/>
          <p:cNvSpPr/>
          <p:nvPr/>
        </p:nvSpPr>
        <p:spPr>
          <a:xfrm>
            <a:off x="780582" y="3057729"/>
            <a:ext cx="247040" cy="648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6" name="TextBox 8"/>
          <p:cNvSpPr txBox="1"/>
          <p:nvPr/>
        </p:nvSpPr>
        <p:spPr>
          <a:xfrm>
            <a:off x="-7350" y="3181747"/>
            <a:ext cx="85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modos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6966345" y="3181747"/>
            <a:ext cx="137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expansores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6840345" y="2952413"/>
            <a:ext cx="252000" cy="828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9" name="Rectangle 18"/>
          <p:cNvSpPr/>
          <p:nvPr/>
        </p:nvSpPr>
        <p:spPr>
          <a:xfrm>
            <a:off x="886084" y="3972901"/>
            <a:ext cx="7103887" cy="216000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20" name="TextBox 13"/>
          <p:cNvSpPr txBox="1"/>
          <p:nvPr/>
        </p:nvSpPr>
        <p:spPr>
          <a:xfrm>
            <a:off x="754452" y="6102337"/>
            <a:ext cx="137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limitadores</a:t>
            </a:r>
          </a:p>
        </p:txBody>
      </p:sp>
    </p:spTree>
    <p:extLst>
      <p:ext uri="{BB962C8B-B14F-4D97-AF65-F5344CB8AC3E}">
        <p14:creationId xmlns:p14="http://schemas.microsoft.com/office/powerpoint/2010/main" val="16791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6" grpId="0"/>
      <p:bldP spid="17" grpId="0"/>
      <p:bldP spid="18" grpId="0" animBg="1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762307" y="1248714"/>
            <a:ext cx="2381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>
                <a:latin typeface="Calisto MT" panose="02040603050505030304" pitchFamily="18" charset="0"/>
              </a:rPr>
              <a:t>serviço de pesquisa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7017856" y="1539262"/>
            <a:ext cx="187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smtClean="0">
                <a:latin typeface="Calisto MT" panose="02040603050505030304" pitchFamily="18" charset="0"/>
              </a:rPr>
              <a:t>pesquisa </a:t>
            </a:r>
            <a:r>
              <a:rPr lang="pt-PT" sz="2000" b="1" i="1" dirty="0" smtClean="0">
                <a:latin typeface="Calisto MT" panose="02040603050505030304" pitchFamily="18" charset="0"/>
              </a:rPr>
              <a:t>básica</a:t>
            </a:r>
            <a:endParaRPr lang="pt-PT" sz="2000" b="1" i="1" dirty="0">
              <a:latin typeface="Calisto MT" panose="0204060305050503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961601"/>
            <a:ext cx="828675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05" y="4315534"/>
            <a:ext cx="819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99" y="4348190"/>
            <a:ext cx="24479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95" y="4595862"/>
            <a:ext cx="27813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9"/>
          <p:cNvSpPr txBox="1"/>
          <p:nvPr/>
        </p:nvSpPr>
        <p:spPr>
          <a:xfrm>
            <a:off x="1154668" y="5186382"/>
            <a:ext cx="1268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 smtClean="0">
                <a:latin typeface="Calisto MT" panose="02040603050505030304" pitchFamily="18" charset="0"/>
              </a:rPr>
              <a:t>sugestões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2422551" y="4643863"/>
            <a:ext cx="247040" cy="1512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3" name="Rounded Rectangle 12"/>
          <p:cNvSpPr/>
          <p:nvPr/>
        </p:nvSpPr>
        <p:spPr>
          <a:xfrm>
            <a:off x="2759555" y="4371198"/>
            <a:ext cx="1170000" cy="180000"/>
          </a:xfrm>
          <a:prstGeom prst="round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56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  <p:bldP spid="18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8" y="1289810"/>
            <a:ext cx="7204285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91601" y="2235799"/>
            <a:ext cx="1368000" cy="4176000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28575">
            <a:solidFill>
              <a:srgbClr val="4A7EBB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angle 7"/>
          <p:cNvSpPr/>
          <p:nvPr/>
        </p:nvSpPr>
        <p:spPr>
          <a:xfrm>
            <a:off x="2556133" y="2476740"/>
            <a:ext cx="5400000" cy="1008000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 w="28575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4479534" y="1873344"/>
            <a:ext cx="4672800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artigo de enciclopédia, pequena biografia, …</a:t>
            </a:r>
            <a:endParaRPr lang="pt-PT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1810" y="3542259"/>
            <a:ext cx="5400000" cy="2880000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 w="2857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7961810" y="3725248"/>
            <a:ext cx="120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resultados</a:t>
            </a:r>
            <a:endParaRPr lang="pt-PT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94659" y="3892633"/>
            <a:ext cx="126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4A7EBB"/>
                </a:solidFill>
                <a:latin typeface="Calisto MT" panose="02040603050505030304" pitchFamily="18" charset="0"/>
              </a:rPr>
              <a:t>r</a:t>
            </a:r>
            <a:r>
              <a:rPr lang="pt-PT" b="1" dirty="0" smtClean="0">
                <a:solidFill>
                  <a:srgbClr val="4A7EBB"/>
                </a:solidFill>
                <a:latin typeface="Calisto MT" panose="02040603050505030304" pitchFamily="18" charset="0"/>
              </a:rPr>
              <a:t>efinar</a:t>
            </a:r>
          </a:p>
          <a:p>
            <a:pPr algn="ctr"/>
            <a:r>
              <a:rPr lang="pt-PT" b="1" dirty="0" smtClean="0">
                <a:solidFill>
                  <a:srgbClr val="4A7EBB"/>
                </a:solidFill>
                <a:latin typeface="Calisto MT" panose="02040603050505030304" pitchFamily="18" charset="0"/>
              </a:rPr>
              <a:t>resultados</a:t>
            </a:r>
            <a:endParaRPr lang="pt-PT" b="1" dirty="0">
              <a:solidFill>
                <a:srgbClr val="4A7EBB"/>
              </a:solidFill>
            </a:endParaRPr>
          </a:p>
        </p:txBody>
      </p:sp>
      <p:pic>
        <p:nvPicPr>
          <p:cNvPr id="13" name="Picture 2" descr="C:\Users\ruimpcoelho\AppData\Local\Microsoft\Windows\Temporary Internet Files\Content.IE5\YOIZKO4K\1280px-Pointing_hand_cursor_vector.svg[1]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48" y="4855603"/>
            <a:ext cx="593766" cy="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29162" y="5297749"/>
            <a:ext cx="137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ver detalhes</a:t>
            </a:r>
            <a:endParaRPr lang="pt-P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7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41402" y="1739929"/>
            <a:ext cx="2061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latin typeface="Calisto MT" panose="02040603050505030304" pitchFamily="18" charset="0"/>
              </a:rPr>
              <a:t>SUMÁRIO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1288" y="3507235"/>
            <a:ext cx="171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rgbClr val="002060"/>
                </a:solidFill>
                <a:latin typeface="Calisto MT" panose="02040603050505030304" pitchFamily="18" charset="0"/>
                <a:hlinkClick r:id="rId2" action="ppaction://hlinksldjump"/>
              </a:rPr>
              <a:t>2</a:t>
            </a:r>
            <a:r>
              <a:rPr lang="pt-PT" sz="2800" b="1" dirty="0" smtClean="0">
                <a:solidFill>
                  <a:srgbClr val="002060"/>
                </a:solidFill>
                <a:latin typeface="Calisto MT" panose="02040603050505030304" pitchFamily="18" charset="0"/>
                <a:hlinkClick r:id="rId2" action="ppaction://hlinksldjump"/>
              </a:rPr>
              <a:t>.</a:t>
            </a:r>
            <a:r>
              <a:rPr lang="pt-PT" sz="2800" b="1" dirty="0" smtClean="0">
                <a:latin typeface="Calisto MT" panose="02040603050505030304" pitchFamily="18" charset="0"/>
                <a:hlinkClick r:id="rId2" action="ppaction://hlinksldjump"/>
              </a:rPr>
              <a:t> Acesso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1288" y="2734637"/>
            <a:ext cx="2960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002060"/>
                </a:solidFill>
                <a:latin typeface="Calisto MT" panose="02040603050505030304" pitchFamily="18" charset="0"/>
                <a:hlinkClick r:id="rId3" action="ppaction://hlinksldjump"/>
              </a:rPr>
              <a:t>1.</a:t>
            </a:r>
            <a:r>
              <a:rPr lang="pt-PT" sz="2800" b="1" dirty="0" smtClean="0">
                <a:latin typeface="Calisto MT" panose="02040603050505030304" pitchFamily="18" charset="0"/>
                <a:hlinkClick r:id="rId3" action="ppaction://hlinksldjump"/>
              </a:rPr>
              <a:t> O que é a </a:t>
            </a:r>
            <a:r>
              <a:rPr lang="pt-PT" sz="2800" b="1" dirty="0" err="1" smtClean="0">
                <a:latin typeface="Calisto MT" panose="02040603050505030304" pitchFamily="18" charset="0"/>
                <a:hlinkClick r:id="rId3" action="ppaction://hlinksldjump"/>
              </a:rPr>
              <a:t>b-on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288" y="4292413"/>
            <a:ext cx="511949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002060"/>
                </a:solidFill>
                <a:latin typeface="Calisto MT" panose="02040603050505030304" pitchFamily="18" charset="0"/>
                <a:hlinkClick r:id="rId4" action="ppaction://hlinksldjump"/>
              </a:rPr>
              <a:t>3.</a:t>
            </a:r>
            <a:r>
              <a:rPr lang="pt-PT" sz="2800" b="1" dirty="0" smtClean="0">
                <a:latin typeface="Calisto MT" panose="02040603050505030304" pitchFamily="18" charset="0"/>
                <a:hlinkClick r:id="rId4" action="ppaction://hlinksldjump"/>
              </a:rPr>
              <a:t> Pesquisa</a:t>
            </a:r>
            <a:endParaRPr lang="pt-PT" sz="2800" b="1" dirty="0" smtClean="0">
              <a:latin typeface="Calisto MT" panose="02040603050505030304" pitchFamily="18" charset="0"/>
            </a:endParaRPr>
          </a:p>
          <a:p>
            <a:pPr indent="450850">
              <a:spcBef>
                <a:spcPts val="600"/>
              </a:spcBef>
            </a:pPr>
            <a:r>
              <a:rPr lang="pt-PT" sz="2800" b="1" dirty="0" smtClean="0">
                <a:solidFill>
                  <a:srgbClr val="002060"/>
                </a:solidFill>
                <a:latin typeface="Calisto MT" panose="02040603050505030304" pitchFamily="18" charset="0"/>
                <a:hlinkClick r:id="rId4" action="ppaction://hlinksldjump"/>
              </a:rPr>
              <a:t>3.1</a:t>
            </a:r>
            <a:r>
              <a:rPr lang="pt-PT" sz="2800" b="1" dirty="0" smtClean="0">
                <a:latin typeface="Calisto MT" panose="02040603050505030304" pitchFamily="18" charset="0"/>
                <a:hlinkClick r:id="rId4" action="ppaction://hlinksldjump"/>
              </a:rPr>
              <a:t> tipos de pesquisa</a:t>
            </a:r>
            <a:endParaRPr lang="pt-PT" sz="2800" b="1" dirty="0" smtClean="0">
              <a:latin typeface="Calisto MT" panose="02040603050505030304" pitchFamily="18" charset="0"/>
            </a:endParaRPr>
          </a:p>
          <a:p>
            <a:pPr indent="450850"/>
            <a:r>
              <a:rPr lang="pt-PT" sz="2800" b="1" dirty="0" smtClean="0">
                <a:solidFill>
                  <a:srgbClr val="002060"/>
                </a:solidFill>
                <a:latin typeface="Calisto MT" panose="02040603050505030304" pitchFamily="18" charset="0"/>
                <a:hlinkClick r:id="rId5" action="ppaction://hlinksldjump"/>
              </a:rPr>
              <a:t>3.2</a:t>
            </a:r>
            <a:r>
              <a:rPr lang="pt-PT" sz="2800" b="1" dirty="0" smtClean="0">
                <a:latin typeface="Calisto MT" panose="02040603050505030304" pitchFamily="18" charset="0"/>
                <a:hlinkClick r:id="rId5" action="ppaction://hlinksldjump"/>
              </a:rPr>
              <a:t> limitadores e </a:t>
            </a:r>
          </a:p>
          <a:p>
            <a:pPr indent="1081088"/>
            <a:r>
              <a:rPr lang="pt-PT" sz="2800" b="1" dirty="0" smtClean="0">
                <a:latin typeface="Calisto MT" panose="02040603050505030304" pitchFamily="18" charset="0"/>
                <a:hlinkClick r:id="rId5" action="ppaction://hlinksldjump"/>
              </a:rPr>
              <a:t>expansores</a:t>
            </a:r>
            <a:r>
              <a:rPr lang="pt-PT" sz="2800" b="1" dirty="0" smtClean="0">
                <a:latin typeface="Calisto MT" panose="02040603050505030304" pitchFamily="18" charset="0"/>
              </a:rPr>
              <a:t> 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4500" y="2734636"/>
            <a:ext cx="3160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002060"/>
                </a:solidFill>
                <a:latin typeface="Calisto MT" panose="02040603050505030304" pitchFamily="18" charset="0"/>
                <a:hlinkClick r:id="rId6" action="ppaction://hlinksldjump"/>
              </a:rPr>
              <a:t>4.</a:t>
            </a:r>
            <a:r>
              <a:rPr lang="pt-PT" sz="2800" b="1" dirty="0" smtClean="0">
                <a:latin typeface="Calisto MT" panose="02040603050505030304" pitchFamily="18" charset="0"/>
                <a:hlinkClick r:id="rId6" action="ppaction://hlinksldjump"/>
              </a:rPr>
              <a:t> Resultados</a:t>
            </a:r>
            <a:endParaRPr lang="pt-PT" sz="2800" b="1" dirty="0" smtClean="0">
              <a:latin typeface="Calisto MT" panose="02040603050505030304" pitchFamily="18" charset="0"/>
            </a:endParaRPr>
          </a:p>
          <a:p>
            <a:pPr indent="450850"/>
            <a:r>
              <a:rPr lang="pt-PT" sz="2800" b="1" dirty="0" smtClean="0">
                <a:solidFill>
                  <a:srgbClr val="002060"/>
                </a:solidFill>
                <a:latin typeface="Calisto MT" panose="02040603050505030304" pitchFamily="18" charset="0"/>
                <a:hlinkClick r:id="rId7" action="ppaction://hlinksldjump"/>
              </a:rPr>
              <a:t>4.1</a:t>
            </a:r>
            <a:r>
              <a:rPr lang="pt-PT" sz="2800" b="1" dirty="0" smtClean="0">
                <a:latin typeface="Calisto MT" panose="02040603050505030304" pitchFamily="18" charset="0"/>
                <a:hlinkClick r:id="rId7" action="ppaction://hlinksldjump"/>
              </a:rPr>
              <a:t> ferramentas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4500" y="3933119"/>
            <a:ext cx="263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002060"/>
                </a:solidFill>
                <a:latin typeface="Calisto MT" panose="02040603050505030304" pitchFamily="18" charset="0"/>
                <a:hlinkClick r:id="rId8" action="ppaction://hlinksldjump"/>
              </a:rPr>
              <a:t>5.</a:t>
            </a:r>
            <a:r>
              <a:rPr lang="pt-PT" sz="2800" b="1" dirty="0" smtClean="0">
                <a:latin typeface="Calisto MT" panose="02040603050505030304" pitchFamily="18" charset="0"/>
                <a:hlinkClick r:id="rId8" action="ppaction://hlinksldjump"/>
              </a:rPr>
              <a:t> Área pessoal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2598" y="4716361"/>
            <a:ext cx="246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latin typeface="Calisto MT" panose="02040603050505030304" pitchFamily="18" charset="0"/>
                <a:sym typeface="Wingdings 3"/>
                <a:hlinkClick r:id="rId9" action="ppaction://hlinksldjump"/>
              </a:rPr>
              <a:t></a:t>
            </a:r>
            <a:r>
              <a:rPr lang="pt-PT" sz="2800" b="1" dirty="0" smtClean="0">
                <a:latin typeface="Calisto MT" panose="02040603050505030304" pitchFamily="18" charset="0"/>
                <a:sym typeface="Wingdings 3"/>
                <a:hlinkClick r:id="rId9" action="ppaction://hlinksldjump"/>
              </a:rPr>
              <a:t> </a:t>
            </a:r>
            <a:r>
              <a:rPr lang="pt-PT" sz="2800" b="1" dirty="0" smtClean="0">
                <a:latin typeface="Calisto MT" panose="02040603050505030304" pitchFamily="18" charset="0"/>
                <a:hlinkClick r:id="rId9" action="ppaction://hlinksldjump"/>
              </a:rPr>
              <a:t>saber mais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3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90" y="1292088"/>
            <a:ext cx="1787941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37283" y="1272145"/>
            <a:ext cx="2715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latin typeface="Calisto MT" panose="02040603050505030304" pitchFamily="18" charset="0"/>
              </a:rPr>
              <a:t>refinar resultados</a:t>
            </a:r>
            <a:endParaRPr lang="pt-PT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713" y="2884192"/>
            <a:ext cx="148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latin typeface="Calisto MT" panose="02040603050505030304" pitchFamily="18" charset="0"/>
              </a:rPr>
              <a:t>expansores</a:t>
            </a:r>
            <a:endParaRPr lang="pt-PT" sz="2000" b="1" dirty="0">
              <a:latin typeface="Calisto MT" panose="02040603050505030304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1515223" y="2724247"/>
            <a:ext cx="103495" cy="720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/>
          <p:cNvSpPr txBox="1"/>
          <p:nvPr/>
        </p:nvSpPr>
        <p:spPr>
          <a:xfrm>
            <a:off x="5587" y="4747949"/>
            <a:ext cx="1509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latin typeface="Calisto MT" panose="02040603050505030304" pitchFamily="18" charset="0"/>
              </a:rPr>
              <a:t>limitadores</a:t>
            </a:r>
            <a:endParaRPr lang="pt-PT" sz="2000" b="1" dirty="0">
              <a:latin typeface="Calisto MT" panose="02040603050505030304" pitchFamily="18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1515222" y="3544004"/>
            <a:ext cx="103495" cy="2808000"/>
          </a:xfrm>
          <a:prstGeom prst="rightBrac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3575113" y="3024004"/>
            <a:ext cx="1509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latin typeface="Calisto MT" panose="02040603050505030304" pitchFamily="18" charset="0"/>
              </a:rPr>
              <a:t>limitadores</a:t>
            </a:r>
            <a:endParaRPr lang="pt-PT" sz="2000" b="1" dirty="0">
              <a:latin typeface="Calisto MT" panose="02040603050505030304" pitchFamily="18" charset="0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244" y="2081999"/>
            <a:ext cx="1759156" cy="228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Brace 13"/>
          <p:cNvSpPr/>
          <p:nvPr/>
        </p:nvSpPr>
        <p:spPr>
          <a:xfrm>
            <a:off x="5084749" y="2090059"/>
            <a:ext cx="103495" cy="2268000"/>
          </a:xfrm>
          <a:prstGeom prst="rightBrac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10892" y="2514082"/>
            <a:ext cx="1566000" cy="252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5210892" y="2813429"/>
            <a:ext cx="1566000" cy="252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>
            <a:off x="5210892" y="3112183"/>
            <a:ext cx="1566000" cy="252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8"/>
          <p:cNvSpPr/>
          <p:nvPr/>
        </p:nvSpPr>
        <p:spPr>
          <a:xfrm>
            <a:off x="5210892" y="3400349"/>
            <a:ext cx="1566000" cy="252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angle 19"/>
          <p:cNvSpPr/>
          <p:nvPr/>
        </p:nvSpPr>
        <p:spPr>
          <a:xfrm>
            <a:off x="5210892" y="3702908"/>
            <a:ext cx="1566000" cy="252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20"/>
          <p:cNvSpPr/>
          <p:nvPr/>
        </p:nvSpPr>
        <p:spPr>
          <a:xfrm>
            <a:off x="5210892" y="4067201"/>
            <a:ext cx="1566000" cy="252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901" y="2092349"/>
            <a:ext cx="1501797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900" y="2097272"/>
            <a:ext cx="151037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478" y="2093217"/>
            <a:ext cx="1501666" cy="213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876" y="2094145"/>
            <a:ext cx="1500914" cy="21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2097009"/>
            <a:ext cx="1498325" cy="20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94" y="2096553"/>
            <a:ext cx="1502712" cy="22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16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 animBg="1"/>
      <p:bldP spid="12" grpId="0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68" y="2744062"/>
            <a:ext cx="7177956" cy="14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53042" y="2755156"/>
            <a:ext cx="288000" cy="28800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69" y="1931215"/>
            <a:ext cx="476317" cy="457264"/>
          </a:xfrm>
          <a:prstGeom prst="rect">
            <a:avLst/>
          </a:prstGeom>
        </p:spPr>
      </p:pic>
      <p:sp>
        <p:nvSpPr>
          <p:cNvPr id="10" name="Arc 9"/>
          <p:cNvSpPr/>
          <p:nvPr/>
        </p:nvSpPr>
        <p:spPr>
          <a:xfrm rot="21166495">
            <a:off x="6508138" y="2207897"/>
            <a:ext cx="1000976" cy="986109"/>
          </a:xfrm>
          <a:prstGeom prst="arc">
            <a:avLst>
              <a:gd name="adj1" fmla="val 16200000"/>
              <a:gd name="adj2" fmla="val 547911"/>
            </a:avLst>
          </a:prstGeom>
          <a:ln>
            <a:solidFill>
              <a:srgbClr val="C00000"/>
            </a:solidFill>
            <a:prstDash val="sys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2793126" y="1975181"/>
            <a:ext cx="404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sto MT" panose="02040603050505030304" pitchFamily="18" charset="0"/>
              </a:rPr>
              <a:t>d</a:t>
            </a:r>
            <a:r>
              <a:rPr lang="pt-PT" b="1" dirty="0" smtClean="0">
                <a:latin typeface="Calisto MT" panose="02040603050505030304" pitchFamily="18" charset="0"/>
              </a:rPr>
              <a:t>etalhes sobre documento, resumo, …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43883" y="3828970"/>
            <a:ext cx="6336000" cy="39600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Arc 21"/>
          <p:cNvSpPr/>
          <p:nvPr/>
        </p:nvSpPr>
        <p:spPr>
          <a:xfrm rot="14486172">
            <a:off x="1525261" y="4081993"/>
            <a:ext cx="648000" cy="540000"/>
          </a:xfrm>
          <a:prstGeom prst="arc">
            <a:avLst>
              <a:gd name="adj1" fmla="val 16200000"/>
              <a:gd name="adj2" fmla="val 547911"/>
            </a:avLst>
          </a:prstGeom>
          <a:ln>
            <a:solidFill>
              <a:srgbClr val="FFC000"/>
            </a:solidFill>
            <a:prstDash val="sys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22"/>
          <p:cNvSpPr txBox="1"/>
          <p:nvPr/>
        </p:nvSpPr>
        <p:spPr>
          <a:xfrm>
            <a:off x="311973" y="4485095"/>
            <a:ext cx="756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Calisto MT" panose="02040603050505030304" pitchFamily="18" charset="0"/>
              </a:rPr>
              <a:t>a</a:t>
            </a:r>
            <a:r>
              <a:rPr lang="pt-PT" b="1" dirty="0" smtClean="0">
                <a:latin typeface="Calisto MT" panose="02040603050505030304" pitchFamily="18" charset="0"/>
              </a:rPr>
              <a:t>plicações  (texto integral; </a:t>
            </a:r>
            <a:r>
              <a:rPr lang="pt-PT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sto MT" panose="02040603050505030304" pitchFamily="18" charset="0"/>
              </a:rPr>
              <a:t>gestores bibliográficos - ficheiro </a:t>
            </a:r>
            <a:r>
              <a:rPr lang="pt-PT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sto MT" panose="02040603050505030304" pitchFamily="18" charset="0"/>
              </a:rPr>
              <a:t>.</a:t>
            </a:r>
            <a:r>
              <a:rPr lang="pt-PT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sto MT" panose="02040603050505030304" pitchFamily="18" charset="0"/>
              </a:rPr>
              <a:t>ris;</a:t>
            </a:r>
            <a:r>
              <a:rPr lang="pt-PT" b="1" dirty="0" smtClean="0">
                <a:latin typeface="Calisto MT" panose="02040603050505030304" pitchFamily="18" charset="0"/>
              </a:rPr>
              <a:t> métricas)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735467" y="2744397"/>
            <a:ext cx="288000" cy="288000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47" y="5114511"/>
            <a:ext cx="552527" cy="4953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74" y="5085933"/>
            <a:ext cx="533474" cy="552527"/>
          </a:xfrm>
          <a:prstGeom prst="rect">
            <a:avLst/>
          </a:prstGeom>
        </p:spPr>
      </p:pic>
      <p:sp>
        <p:nvSpPr>
          <p:cNvPr id="27" name="Arc 26"/>
          <p:cNvSpPr/>
          <p:nvPr/>
        </p:nvSpPr>
        <p:spPr>
          <a:xfrm rot="3253620">
            <a:off x="5629057" y="2442970"/>
            <a:ext cx="2949531" cy="2543090"/>
          </a:xfrm>
          <a:prstGeom prst="arc">
            <a:avLst>
              <a:gd name="adj1" fmla="val 16200000"/>
              <a:gd name="adj2" fmla="val 547911"/>
            </a:avLst>
          </a:prstGeom>
          <a:ln>
            <a:solidFill>
              <a:srgbClr val="00B05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TextBox 27"/>
          <p:cNvSpPr txBox="1"/>
          <p:nvPr/>
        </p:nvSpPr>
        <p:spPr>
          <a:xfrm>
            <a:off x="1101288" y="5023849"/>
            <a:ext cx="5482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smtClean="0">
                <a:latin typeface="Calisto MT" panose="02040603050505030304" pitchFamily="18" charset="0"/>
              </a:rPr>
              <a:t>guardar / remover resultado de pasta</a:t>
            </a:r>
          </a:p>
          <a:p>
            <a:pPr algn="r"/>
            <a:r>
              <a:rPr lang="pt-PT" b="1" dirty="0">
                <a:latin typeface="Calisto MT" panose="02040603050505030304" pitchFamily="18" charset="0"/>
              </a:rPr>
              <a:t>para imprimir, enviar por </a:t>
            </a:r>
            <a:r>
              <a:rPr lang="pt-PT" b="1" i="1" dirty="0">
                <a:latin typeface="Calisto MT" panose="02040603050505030304" pitchFamily="18" charset="0"/>
              </a:rPr>
              <a:t>e-mail</a:t>
            </a:r>
            <a:r>
              <a:rPr lang="pt-PT" b="1" dirty="0">
                <a:latin typeface="Calisto MT" panose="02040603050505030304" pitchFamily="18" charset="0"/>
              </a:rPr>
              <a:t>, </a:t>
            </a:r>
            <a:r>
              <a:rPr lang="pt-PT" b="1" dirty="0" smtClean="0">
                <a:latin typeface="Calisto MT" panose="02040603050505030304" pitchFamily="18" charset="0"/>
              </a:rPr>
              <a:t>guardar </a:t>
            </a:r>
            <a:r>
              <a:rPr lang="pt-PT" b="1" dirty="0">
                <a:latin typeface="Calisto MT" panose="02040603050505030304" pitchFamily="18" charset="0"/>
              </a:rPr>
              <a:t>ou exportar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522142" y="5222286"/>
            <a:ext cx="225638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30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8" grpId="0" animBg="1"/>
      <p:bldP spid="22" grpId="0" animBg="1"/>
      <p:bldP spid="23" grpId="0"/>
      <p:bldP spid="24" grpId="0" animBg="1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22" y="3163616"/>
            <a:ext cx="7177956" cy="14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39" y="1750544"/>
            <a:ext cx="62865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844058" y="3144094"/>
            <a:ext cx="360000" cy="32400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Arc 8"/>
          <p:cNvSpPr/>
          <p:nvPr/>
        </p:nvSpPr>
        <p:spPr>
          <a:xfrm rot="2103706">
            <a:off x="6353465" y="3301995"/>
            <a:ext cx="2291505" cy="2686544"/>
          </a:xfrm>
          <a:prstGeom prst="arc">
            <a:avLst>
              <a:gd name="adj1" fmla="val 16200000"/>
              <a:gd name="adj2" fmla="val 547911"/>
            </a:avLst>
          </a:prstGeom>
          <a:ln>
            <a:solidFill>
              <a:srgbClr val="C0000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84" y="5488641"/>
            <a:ext cx="3712971" cy="27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7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762307" y="1248714"/>
            <a:ext cx="2381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>
                <a:latin typeface="Calisto MT" panose="02040603050505030304" pitchFamily="18" charset="0"/>
              </a:rPr>
              <a:t>serviço de pesquisa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6890081" y="1539262"/>
            <a:ext cx="212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smtClean="0">
                <a:latin typeface="Calisto MT" panose="02040603050505030304" pitchFamily="18" charset="0"/>
              </a:rPr>
              <a:t>pesquisa </a:t>
            </a:r>
            <a:r>
              <a:rPr lang="pt-PT" sz="2000" b="1" i="1" dirty="0" smtClean="0">
                <a:latin typeface="Calisto MT" panose="02040603050505030304" pitchFamily="18" charset="0"/>
              </a:rPr>
              <a:t>avançada</a:t>
            </a:r>
            <a:endParaRPr lang="pt-PT" sz="2000" b="1" i="1" dirty="0">
              <a:latin typeface="Calisto MT" panose="020406030505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05" y="2936552"/>
            <a:ext cx="7616590" cy="79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3807865" y="3698815"/>
            <a:ext cx="122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19522" y="3687260"/>
            <a:ext cx="343" cy="54000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51207" y="4247519"/>
            <a:ext cx="2736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sto MT" panose="02040603050505030304" pitchFamily="18" charset="0"/>
              </a:rPr>
              <a:t>p</a:t>
            </a:r>
            <a:r>
              <a:rPr lang="pt-PT" b="1" dirty="0" smtClean="0">
                <a:latin typeface="Calisto MT" panose="02040603050505030304" pitchFamily="18" charset="0"/>
              </a:rPr>
              <a:t>esquisa simultânea em vários campos, com operadores booleanos</a:t>
            </a:r>
          </a:p>
        </p:txBody>
      </p:sp>
    </p:spTree>
    <p:extLst>
      <p:ext uri="{BB962C8B-B14F-4D97-AF65-F5344CB8AC3E}">
        <p14:creationId xmlns:p14="http://schemas.microsoft.com/office/powerpoint/2010/main" val="21172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58" y="1311560"/>
            <a:ext cx="6430094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44" y="1311560"/>
            <a:ext cx="1415894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8" y="2976197"/>
            <a:ext cx="793945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13" y="3858939"/>
            <a:ext cx="6256800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99" y="4115368"/>
            <a:ext cx="6016011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25352" y="3036804"/>
            <a:ext cx="782626" cy="307777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campos</a:t>
            </a:r>
            <a:endParaRPr lang="pt-PT" sz="1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323" y="3561878"/>
            <a:ext cx="994214" cy="307777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rgbClr val="C00000"/>
                </a:solidFill>
                <a:latin typeface="Calisto MT" panose="02040603050505030304" pitchFamily="18" charset="0"/>
              </a:rPr>
              <a:t>booleanos</a:t>
            </a:r>
            <a:endParaRPr lang="pt-PT" sz="14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499" y="3735862"/>
            <a:ext cx="6296510" cy="2631602"/>
          </a:xfrm>
          <a:prstGeom prst="rect">
            <a:avLst/>
          </a:prstGeom>
          <a:noFill/>
          <a:ln w="190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20"/>
          <p:cNvSpPr txBox="1"/>
          <p:nvPr/>
        </p:nvSpPr>
        <p:spPr>
          <a:xfrm>
            <a:off x="4688865" y="3874892"/>
            <a:ext cx="2145555" cy="523220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modos de pesquisa</a:t>
            </a:r>
          </a:p>
          <a:p>
            <a:pPr algn="ctr"/>
            <a:r>
              <a:rPr lang="pt-PT" sz="1400" b="1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expansores e limitadores</a:t>
            </a:r>
            <a:endParaRPr lang="pt-PT" sz="1400" b="1" dirty="0">
              <a:solidFill>
                <a:srgbClr val="C00000"/>
              </a:solidFill>
              <a:latin typeface="Calisto MT" panose="02040603050505030304" pitchFamily="18" charset="0"/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7634952" y="1248714"/>
            <a:ext cx="1509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2000" b="1" dirty="0" smtClean="0">
                <a:latin typeface="Calisto MT" panose="02040603050505030304" pitchFamily="18" charset="0"/>
              </a:rPr>
              <a:t>… </a:t>
            </a:r>
            <a:r>
              <a:rPr lang="pt-PT" sz="2000" b="1" dirty="0">
                <a:latin typeface="Calisto MT" panose="02040603050505030304" pitchFamily="18" charset="0"/>
              </a:rPr>
              <a:t>pesquisa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23" name="TextBox 20"/>
          <p:cNvSpPr txBox="1"/>
          <p:nvPr/>
        </p:nvSpPr>
        <p:spPr>
          <a:xfrm>
            <a:off x="7427911" y="1539262"/>
            <a:ext cx="1588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2000" dirty="0" smtClean="0">
                <a:latin typeface="Calisto MT" panose="02040603050505030304" pitchFamily="18" charset="0"/>
              </a:rPr>
              <a:t>… </a:t>
            </a:r>
            <a:r>
              <a:rPr lang="pt-PT" sz="2000" b="1" i="1" dirty="0" smtClean="0">
                <a:latin typeface="Calisto MT" panose="02040603050505030304" pitchFamily="18" charset="0"/>
              </a:rPr>
              <a:t>avançada</a:t>
            </a:r>
            <a:endParaRPr lang="pt-PT" sz="2000" b="1" i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8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6" grpId="0" animBg="1"/>
      <p:bldP spid="21" grpId="0" animBg="1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5" y="1370100"/>
            <a:ext cx="6349773" cy="495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61" y="1744279"/>
            <a:ext cx="2601247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4" y="2904148"/>
            <a:ext cx="6345985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7634952" y="1248714"/>
            <a:ext cx="1509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2000" b="1" dirty="0" smtClean="0">
                <a:latin typeface="Calisto MT" panose="02040603050505030304" pitchFamily="18" charset="0"/>
              </a:rPr>
              <a:t>… </a:t>
            </a:r>
            <a:r>
              <a:rPr lang="pt-PT" sz="2000" b="1" dirty="0">
                <a:latin typeface="Calisto MT" panose="02040603050505030304" pitchFamily="18" charset="0"/>
              </a:rPr>
              <a:t>pesquisa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15" name="TextBox 20"/>
          <p:cNvSpPr txBox="1"/>
          <p:nvPr/>
        </p:nvSpPr>
        <p:spPr>
          <a:xfrm>
            <a:off x="7427911" y="1539262"/>
            <a:ext cx="1588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2000" dirty="0" smtClean="0">
                <a:latin typeface="Calisto MT" panose="02040603050505030304" pitchFamily="18" charset="0"/>
              </a:rPr>
              <a:t>… </a:t>
            </a:r>
            <a:r>
              <a:rPr lang="pt-PT" sz="2000" b="1" i="1" dirty="0" smtClean="0">
                <a:latin typeface="Calisto MT" panose="02040603050505030304" pitchFamily="18" charset="0"/>
              </a:rPr>
              <a:t>avançada</a:t>
            </a:r>
            <a:endParaRPr lang="pt-PT" sz="2000" b="1" i="1" dirty="0">
              <a:latin typeface="Calisto MT" panose="0204060305050503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25292" y="3786337"/>
            <a:ext cx="666000" cy="900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3175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ounded Rectangle 11"/>
          <p:cNvSpPr/>
          <p:nvPr/>
        </p:nvSpPr>
        <p:spPr>
          <a:xfrm>
            <a:off x="2170504" y="3786337"/>
            <a:ext cx="123116" cy="9000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1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ounded Rectangle 15"/>
          <p:cNvSpPr/>
          <p:nvPr/>
        </p:nvSpPr>
        <p:spPr>
          <a:xfrm>
            <a:off x="1325292" y="3887684"/>
            <a:ext cx="198000" cy="9000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1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ounded Rectangle 16"/>
          <p:cNvSpPr/>
          <p:nvPr/>
        </p:nvSpPr>
        <p:spPr>
          <a:xfrm>
            <a:off x="4257467" y="3426673"/>
            <a:ext cx="972000" cy="1440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3175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ounded Rectangle 17"/>
          <p:cNvSpPr/>
          <p:nvPr/>
        </p:nvSpPr>
        <p:spPr>
          <a:xfrm>
            <a:off x="3311776" y="4288647"/>
            <a:ext cx="972000" cy="1440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3175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ounded Rectangle 18"/>
          <p:cNvSpPr/>
          <p:nvPr/>
        </p:nvSpPr>
        <p:spPr>
          <a:xfrm>
            <a:off x="5533800" y="5100635"/>
            <a:ext cx="972000" cy="1440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3175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ounded Rectangle 19"/>
          <p:cNvSpPr/>
          <p:nvPr/>
        </p:nvSpPr>
        <p:spPr>
          <a:xfrm>
            <a:off x="5511855" y="3731018"/>
            <a:ext cx="198000" cy="9000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1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ounded Rectangle 20"/>
          <p:cNvSpPr/>
          <p:nvPr/>
        </p:nvSpPr>
        <p:spPr>
          <a:xfrm>
            <a:off x="5607539" y="4702721"/>
            <a:ext cx="198000" cy="9000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1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ounded Rectangle 21"/>
          <p:cNvSpPr/>
          <p:nvPr/>
        </p:nvSpPr>
        <p:spPr>
          <a:xfrm>
            <a:off x="6139743" y="4702721"/>
            <a:ext cx="198000" cy="9000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1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ounded Rectangle 22"/>
          <p:cNvSpPr/>
          <p:nvPr/>
        </p:nvSpPr>
        <p:spPr>
          <a:xfrm>
            <a:off x="5152412" y="5522023"/>
            <a:ext cx="198000" cy="9000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1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ounded Rectangle 23"/>
          <p:cNvSpPr/>
          <p:nvPr/>
        </p:nvSpPr>
        <p:spPr>
          <a:xfrm>
            <a:off x="3743248" y="5712218"/>
            <a:ext cx="198000" cy="9000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1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768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6762307" y="1248714"/>
            <a:ext cx="2381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 dirty="0">
                <a:latin typeface="Calisto MT" panose="02040603050505030304" pitchFamily="18" charset="0"/>
              </a:rPr>
              <a:t>serviço de pesquisa</a:t>
            </a:r>
            <a:endParaRPr lang="pt-PT" sz="2000" dirty="0">
              <a:latin typeface="Calisto MT" panose="02040603050505030304" pitchFamily="18" charset="0"/>
            </a:endParaRPr>
          </a:p>
        </p:txBody>
      </p:sp>
      <p:sp>
        <p:nvSpPr>
          <p:cNvPr id="11" name="TextBox 20"/>
          <p:cNvSpPr txBox="1"/>
          <p:nvPr/>
        </p:nvSpPr>
        <p:spPr>
          <a:xfrm>
            <a:off x="6890081" y="1539262"/>
            <a:ext cx="212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smtClean="0">
                <a:latin typeface="Calisto MT" panose="02040603050505030304" pitchFamily="18" charset="0"/>
              </a:rPr>
              <a:t>pesquisa </a:t>
            </a:r>
            <a:r>
              <a:rPr lang="pt-PT" sz="2000" b="1" i="1" dirty="0" smtClean="0">
                <a:latin typeface="Calisto MT" panose="02040603050505030304" pitchFamily="18" charset="0"/>
              </a:rPr>
              <a:t>avançada</a:t>
            </a:r>
            <a:endParaRPr lang="pt-PT" sz="2000" b="1" i="1" dirty="0">
              <a:latin typeface="Calisto MT" panose="0204060305050503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36958" y="2593976"/>
            <a:ext cx="1672547" cy="41768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tx1"/>
                </a:solidFill>
                <a:latin typeface="Calisto MT" panose="02040603050505030304" pitchFamily="18" charset="0"/>
              </a:rPr>
              <a:t>315 </a:t>
            </a:r>
            <a:r>
              <a:rPr lang="pt-PT" sz="1400" dirty="0">
                <a:solidFill>
                  <a:schemeClr val="tx1"/>
                </a:solidFill>
                <a:latin typeface="Calisto MT" panose="02040603050505030304" pitchFamily="18" charset="0"/>
              </a:rPr>
              <a:t>resultados</a:t>
            </a:r>
            <a:endParaRPr lang="pt-PT" sz="14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1925814"/>
            <a:ext cx="52006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3319408"/>
            <a:ext cx="52006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6536958" y="3978045"/>
            <a:ext cx="1672547" cy="41768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 smtClean="0">
                <a:solidFill>
                  <a:schemeClr val="tx1"/>
                </a:solidFill>
                <a:latin typeface="Calisto MT" panose="02040603050505030304" pitchFamily="18" charset="0"/>
              </a:rPr>
              <a:t>4 </a:t>
            </a:r>
            <a:r>
              <a:rPr lang="pt-PT" sz="1400" dirty="0">
                <a:solidFill>
                  <a:schemeClr val="tx1"/>
                </a:solidFill>
                <a:latin typeface="Calisto MT" panose="02040603050505030304" pitchFamily="18" charset="0"/>
              </a:rPr>
              <a:t>resultados</a:t>
            </a:r>
            <a:endParaRPr lang="pt-PT" sz="1400" dirty="0">
              <a:solidFill>
                <a:schemeClr val="tx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4705564"/>
            <a:ext cx="51911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536957" y="5345151"/>
            <a:ext cx="1672548" cy="41768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tx1"/>
                </a:solidFill>
                <a:latin typeface="Calisto MT" panose="02040603050505030304" pitchFamily="18" charset="0"/>
              </a:rPr>
              <a:t>768,577 </a:t>
            </a:r>
            <a:r>
              <a:rPr lang="pt-PT" sz="1400" dirty="0" smtClean="0">
                <a:solidFill>
                  <a:schemeClr val="tx1"/>
                </a:solidFill>
                <a:latin typeface="Calisto MT" panose="02040603050505030304" pitchFamily="18" charset="0"/>
              </a:rPr>
              <a:t>resultados</a:t>
            </a:r>
            <a:endParaRPr lang="pt-PT" sz="1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57276" y="2668980"/>
            <a:ext cx="540411" cy="32400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ounded Rectangle 18"/>
          <p:cNvSpPr/>
          <p:nvPr/>
        </p:nvSpPr>
        <p:spPr>
          <a:xfrm>
            <a:off x="1057277" y="4055033"/>
            <a:ext cx="540411" cy="32400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ounded Rectangle 19"/>
          <p:cNvSpPr/>
          <p:nvPr/>
        </p:nvSpPr>
        <p:spPr>
          <a:xfrm>
            <a:off x="1017798" y="5428791"/>
            <a:ext cx="540411" cy="32400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20"/>
          <p:cNvSpPr txBox="1"/>
          <p:nvPr/>
        </p:nvSpPr>
        <p:spPr>
          <a:xfrm>
            <a:off x="6481875" y="6131935"/>
            <a:ext cx="26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latin typeface="Calisto MT" panose="02040603050505030304" pitchFamily="18" charset="0"/>
              </a:rPr>
              <a:t>resultados em </a:t>
            </a:r>
            <a:r>
              <a:rPr lang="pt-PT" sz="1400" b="1" dirty="0" err="1" smtClean="0">
                <a:latin typeface="Calisto MT" panose="02040603050505030304" pitchFamily="18" charset="0"/>
              </a:rPr>
              <a:t>setembro</a:t>
            </a:r>
            <a:r>
              <a:rPr lang="pt-PT" sz="1400" b="1" dirty="0" smtClean="0">
                <a:latin typeface="Calisto MT" panose="02040603050505030304" pitchFamily="18" charset="0"/>
              </a:rPr>
              <a:t> de 2018</a:t>
            </a:r>
            <a:endParaRPr lang="pt-PT" sz="1400" b="1" i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6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" y="1649945"/>
            <a:ext cx="8297863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74020" y="3025495"/>
            <a:ext cx="1260000" cy="2160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717472" y="3867501"/>
            <a:ext cx="773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400" b="1" dirty="0">
                <a:latin typeface="Calisto MT" panose="02040603050505030304" pitchFamily="18" charset="0"/>
              </a:rPr>
              <a:t>p</a:t>
            </a:r>
            <a:r>
              <a:rPr lang="pt-PT" sz="2400" b="1" dirty="0" smtClean="0">
                <a:latin typeface="Calisto MT" panose="02040603050505030304" pitchFamily="18" charset="0"/>
              </a:rPr>
              <a:t>esquisas da sessão em curso</a:t>
            </a:r>
          </a:p>
        </p:txBody>
      </p:sp>
      <p:sp>
        <p:nvSpPr>
          <p:cNvPr id="15" name="Arc 14"/>
          <p:cNvSpPr/>
          <p:nvPr/>
        </p:nvSpPr>
        <p:spPr>
          <a:xfrm rot="1815472">
            <a:off x="4805702" y="3236974"/>
            <a:ext cx="1163830" cy="1200042"/>
          </a:xfrm>
          <a:prstGeom prst="arc">
            <a:avLst>
              <a:gd name="adj1" fmla="val 16200000"/>
              <a:gd name="adj2" fmla="val 1531544"/>
            </a:avLst>
          </a:prstGeom>
          <a:ln>
            <a:solidFill>
              <a:srgbClr val="C00000"/>
            </a:solidFill>
            <a:prstDash val="sys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899210" y="4218602"/>
            <a:ext cx="2070000" cy="4766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7472" y="4374319"/>
            <a:ext cx="773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400" b="1" dirty="0" smtClean="0">
                <a:latin typeface="Calisto MT" panose="02040603050505030304" pitchFamily="18" charset="0"/>
              </a:rPr>
              <a:t>a partir do ecrã inicial ou da página de resultados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472" y="4894137"/>
            <a:ext cx="773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 smtClean="0">
                <a:latin typeface="Calisto MT" panose="02040603050505030304" pitchFamily="18" charset="0"/>
              </a:rPr>
              <a:t>só </a:t>
            </a:r>
            <a:r>
              <a:rPr lang="pt-PT" sz="2400" b="1" i="1" dirty="0" smtClean="0">
                <a:latin typeface="Calisto MT" panose="02040603050505030304" pitchFamily="18" charset="0"/>
              </a:rPr>
              <a:t>login</a:t>
            </a:r>
            <a:r>
              <a:rPr lang="pt-PT" sz="2400" b="1" dirty="0" smtClean="0">
                <a:latin typeface="Calisto MT" panose="02040603050505030304" pitchFamily="18" charset="0"/>
              </a:rPr>
              <a:t> na conta </a:t>
            </a:r>
            <a:r>
              <a:rPr lang="pt-PT" sz="2400" b="1" dirty="0">
                <a:latin typeface="Calisto MT" panose="02040603050505030304" pitchFamily="18" charset="0"/>
              </a:rPr>
              <a:t>pessoal permite guardar e recuperar o histórico de </a:t>
            </a:r>
            <a:r>
              <a:rPr lang="pt-PT" sz="2400" b="1" dirty="0" smtClean="0">
                <a:latin typeface="Calisto MT" panose="02040603050505030304" pitchFamily="18" charset="0"/>
              </a:rPr>
              <a:t>pesquisa em futuras sessões na </a:t>
            </a:r>
            <a:r>
              <a:rPr lang="pt-PT" sz="2400" b="1" dirty="0" err="1" smtClean="0">
                <a:latin typeface="Calisto MT" panose="02040603050505030304" pitchFamily="18" charset="0"/>
              </a:rPr>
              <a:t>b-on</a:t>
            </a:r>
            <a:endParaRPr lang="pt-PT" sz="2400" b="1" dirty="0" smtClean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0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6" y="1339793"/>
            <a:ext cx="8016949" cy="502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8970" y="6309108"/>
            <a:ext cx="77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4" action="ppaction://hlinksldjump"/>
              </a:rPr>
              <a:t>cap. 3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3485" y="3697357"/>
            <a:ext cx="2538000" cy="2611751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1484" y="3697356"/>
            <a:ext cx="2646000" cy="2611751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7484" y="3697355"/>
            <a:ext cx="2230594" cy="2611751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3"/>
          <p:cNvSpPr txBox="1"/>
          <p:nvPr/>
        </p:nvSpPr>
        <p:spPr>
          <a:xfrm rot="16200000">
            <a:off x="-875313" y="4818567"/>
            <a:ext cx="261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sessão em curso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609972" y="3697357"/>
            <a:ext cx="103495" cy="2628000"/>
          </a:xfrm>
          <a:prstGeom prst="rightBrac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7402744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5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6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1" grpId="0" animBg="1"/>
      <p:bldP spid="12" grpId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5188" y="3371718"/>
            <a:ext cx="4273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600" b="1" dirty="0" smtClean="0">
                <a:latin typeface="Calisto MT" panose="02040603050505030304" pitchFamily="18" charset="0"/>
              </a:rPr>
              <a:t>Resultados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53" y="1321310"/>
            <a:ext cx="3511695" cy="139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9" y="1248714"/>
            <a:ext cx="195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1. </a:t>
            </a:r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O que é 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a </a:t>
            </a:r>
            <a:r>
              <a:rPr lang="pt-PT" b="1" dirty="0" err="1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b-on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364" y="2392307"/>
            <a:ext cx="81126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latin typeface="Calisto MT" panose="02040603050505030304" pitchFamily="18" charset="0"/>
              </a:rPr>
              <a:t>“A </a:t>
            </a:r>
            <a:r>
              <a:rPr lang="pt-PT" sz="2800" b="1" dirty="0">
                <a:latin typeface="Calisto MT" panose="02040603050505030304" pitchFamily="18" charset="0"/>
              </a:rPr>
              <a:t>Biblioteca do Conhecimento Online (</a:t>
            </a:r>
            <a:r>
              <a:rPr lang="pt-PT" sz="2800" b="1" dirty="0" err="1">
                <a:latin typeface="Calisto MT" panose="02040603050505030304" pitchFamily="18" charset="0"/>
              </a:rPr>
              <a:t>b-on</a:t>
            </a:r>
            <a:r>
              <a:rPr lang="pt-PT" sz="2800" b="1" dirty="0">
                <a:latin typeface="Calisto MT" panose="02040603050505030304" pitchFamily="18" charset="0"/>
              </a:rPr>
              <a:t>) é uma </a:t>
            </a:r>
            <a:r>
              <a:rPr lang="pt-PT" sz="2800" b="1" dirty="0">
                <a:solidFill>
                  <a:srgbClr val="C00000"/>
                </a:solidFill>
                <a:latin typeface="Calisto MT" panose="02040603050505030304" pitchFamily="18" charset="0"/>
              </a:rPr>
              <a:t>biblioteca </a:t>
            </a:r>
            <a:r>
              <a:rPr lang="pt-PT" sz="2800" b="1" i="1" dirty="0">
                <a:solidFill>
                  <a:srgbClr val="C00000"/>
                </a:solidFill>
                <a:latin typeface="Calisto MT" panose="02040603050505030304" pitchFamily="18" charset="0"/>
              </a:rPr>
              <a:t>online</a:t>
            </a:r>
            <a:r>
              <a:rPr lang="pt-PT" sz="2800" b="1" dirty="0">
                <a:latin typeface="Calisto MT" panose="02040603050505030304" pitchFamily="18" charset="0"/>
              </a:rPr>
              <a:t> que disponibiliza o acesso ao </a:t>
            </a:r>
            <a:r>
              <a:rPr lang="pt-PT" sz="2800" b="1" dirty="0">
                <a:solidFill>
                  <a:srgbClr val="C00000"/>
                </a:solidFill>
                <a:latin typeface="Calisto MT" panose="02040603050505030304" pitchFamily="18" charset="0"/>
              </a:rPr>
              <a:t>texto integral</a:t>
            </a:r>
            <a:r>
              <a:rPr lang="pt-PT" sz="2800" b="1" dirty="0">
                <a:latin typeface="Calisto MT" panose="02040603050505030304" pitchFamily="18" charset="0"/>
              </a:rPr>
              <a:t> de milhares </a:t>
            </a:r>
            <a:r>
              <a:rPr lang="pt-PT" sz="2800" b="1" dirty="0" smtClean="0">
                <a:latin typeface="Calisto MT" panose="02040603050505030304" pitchFamily="18" charset="0"/>
              </a:rPr>
              <a:t>de </a:t>
            </a:r>
            <a:r>
              <a:rPr lang="pt-PT" sz="2800" b="1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periódicos</a:t>
            </a:r>
            <a:r>
              <a:rPr lang="pt-PT" sz="2800" b="1" dirty="0" smtClean="0">
                <a:latin typeface="Calisto MT" panose="02040603050505030304" pitchFamily="18" charset="0"/>
              </a:rPr>
              <a:t> </a:t>
            </a:r>
            <a:r>
              <a:rPr lang="pt-PT" sz="2800" b="1" dirty="0">
                <a:latin typeface="Calisto MT" panose="02040603050505030304" pitchFamily="18" charset="0"/>
              </a:rPr>
              <a:t>e </a:t>
            </a:r>
            <a:r>
              <a:rPr lang="pt-PT" sz="2800" b="1" i="1" dirty="0" err="1">
                <a:solidFill>
                  <a:srgbClr val="C00000"/>
                </a:solidFill>
                <a:latin typeface="Calisto MT" panose="02040603050505030304" pitchFamily="18" charset="0"/>
              </a:rPr>
              <a:t>ebooks</a:t>
            </a:r>
            <a:r>
              <a:rPr lang="pt-PT" sz="2800" b="1" dirty="0">
                <a:latin typeface="Calisto MT" panose="02040603050505030304" pitchFamily="18" charset="0"/>
              </a:rPr>
              <a:t> </a:t>
            </a:r>
            <a:r>
              <a:rPr lang="pt-PT" sz="2800" b="1" dirty="0" smtClean="0">
                <a:latin typeface="Calisto MT" panose="02040603050505030304" pitchFamily="18" charset="0"/>
              </a:rPr>
              <a:t>de </a:t>
            </a:r>
            <a:r>
              <a:rPr lang="pt-PT" sz="2800" b="1" dirty="0">
                <a:latin typeface="Calisto MT" panose="02040603050505030304" pitchFamily="18" charset="0"/>
              </a:rPr>
              <a:t>algumas das principais editoras científicas internacionais</a:t>
            </a:r>
            <a:r>
              <a:rPr lang="pt-PT" sz="2800" b="1" dirty="0" smtClean="0">
                <a:latin typeface="Calisto MT" panose="02040603050505030304" pitchFamily="18" charset="0"/>
              </a:rPr>
              <a:t>.”</a:t>
            </a:r>
          </a:p>
          <a:p>
            <a:endParaRPr lang="pt-PT" sz="2800" b="1" dirty="0" smtClean="0">
              <a:latin typeface="Calisto MT" panose="02040603050505030304" pitchFamily="18" charset="0"/>
            </a:endParaRPr>
          </a:p>
          <a:p>
            <a:pPr algn="r"/>
            <a:r>
              <a:rPr lang="pt-PT" sz="2800" b="1" dirty="0">
                <a:latin typeface="Calisto MT" panose="02040603050505030304" pitchFamily="18" charset="0"/>
                <a:hlinkClick r:id="rId2"/>
              </a:rPr>
              <a:t>http://www.b-on.pt/faqs/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2744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3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8970" y="6309108"/>
            <a:ext cx="77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4" action="ppaction://hlinksldjump"/>
              </a:rPr>
              <a:t>cap. 1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39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39" y="1304592"/>
            <a:ext cx="7790523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8160" y="3164636"/>
            <a:ext cx="4788000" cy="386638"/>
          </a:xfrm>
          <a:prstGeom prst="rect">
            <a:avLst/>
          </a:prstGeom>
          <a:solidFill>
            <a:srgbClr val="C00000">
              <a:alpha val="15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2" descr="C:\Users\ruimpcoelho\AppData\Local\Microsoft\Windows\Temporary Internet Files\Content.IE5\YOIZKO4K\1280px-Pointing_hand_cursor_vector.svg[1]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81788" y="2649804"/>
            <a:ext cx="593766" cy="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19239" y="2681074"/>
            <a:ext cx="137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A72611"/>
                </a:solidFill>
                <a:latin typeface="Calisto MT" panose="02040603050505030304" pitchFamily="18" charset="0"/>
              </a:rPr>
              <a:t>ver detalhes</a:t>
            </a:r>
            <a:endParaRPr lang="pt-PT" b="1" dirty="0">
              <a:solidFill>
                <a:srgbClr val="A7261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6421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5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1" y="1306703"/>
            <a:ext cx="7861898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18" y="2139922"/>
            <a:ext cx="5335961" cy="42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64" y="2175678"/>
            <a:ext cx="1066344" cy="42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5" y="2175679"/>
            <a:ext cx="1296000" cy="36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534" y="2742640"/>
            <a:ext cx="1332000" cy="448032"/>
          </a:xfrm>
          <a:prstGeom prst="rect">
            <a:avLst/>
          </a:prstGeom>
          <a:solidFill>
            <a:srgbClr val="C00000">
              <a:alpha val="15000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3" y="1321830"/>
            <a:ext cx="8375074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48643" y="1326557"/>
            <a:ext cx="1188000" cy="180000"/>
          </a:xfrm>
          <a:prstGeom prst="rect">
            <a:avLst/>
          </a:prstGeom>
          <a:noFill/>
          <a:ln w="190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719195" y="1416556"/>
            <a:ext cx="252000" cy="1"/>
          </a:xfrm>
          <a:prstGeom prst="straightConnector1">
            <a:avLst/>
          </a:prstGeom>
          <a:ln w="38100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>
            <a:off x="236452" y="3045564"/>
            <a:ext cx="144000" cy="1296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ight Brace 9"/>
          <p:cNvSpPr/>
          <p:nvPr/>
        </p:nvSpPr>
        <p:spPr>
          <a:xfrm>
            <a:off x="240463" y="4560189"/>
            <a:ext cx="144000" cy="11520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Left Brace 10"/>
          <p:cNvSpPr/>
          <p:nvPr/>
        </p:nvSpPr>
        <p:spPr>
          <a:xfrm>
            <a:off x="8763673" y="1842271"/>
            <a:ext cx="144000" cy="2592000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32" y="4518048"/>
            <a:ext cx="1502531" cy="127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0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Resultados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5397" y="1285208"/>
            <a:ext cx="143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ferramentas</a:t>
            </a:r>
            <a:endParaRPr lang="pt-P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96" y="1778895"/>
            <a:ext cx="1939069" cy="4272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22" y="1778896"/>
            <a:ext cx="1986424" cy="42723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4557" y="1715707"/>
            <a:ext cx="2088445" cy="61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1399401" y="4588729"/>
            <a:ext cx="2088445" cy="61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1"/>
          <p:cNvSpPr/>
          <p:nvPr/>
        </p:nvSpPr>
        <p:spPr>
          <a:xfrm>
            <a:off x="1399400" y="5477634"/>
            <a:ext cx="2088445" cy="61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5423418" y="1715707"/>
            <a:ext cx="2088445" cy="61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3"/>
          <p:cNvSpPr/>
          <p:nvPr/>
        </p:nvSpPr>
        <p:spPr>
          <a:xfrm>
            <a:off x="5423418" y="2591834"/>
            <a:ext cx="2088445" cy="61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4"/>
          <p:cNvSpPr/>
          <p:nvPr/>
        </p:nvSpPr>
        <p:spPr>
          <a:xfrm>
            <a:off x="1444556" y="2692196"/>
            <a:ext cx="2088445" cy="612000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5"/>
          <p:cNvSpPr/>
          <p:nvPr/>
        </p:nvSpPr>
        <p:spPr>
          <a:xfrm>
            <a:off x="5423418" y="3575222"/>
            <a:ext cx="2088445" cy="612000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Straight Connector 16"/>
          <p:cNvCxnSpPr/>
          <p:nvPr/>
        </p:nvCxnSpPr>
        <p:spPr>
          <a:xfrm>
            <a:off x="3533001" y="3314135"/>
            <a:ext cx="1890417" cy="271026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476413">
            <a:off x="3773260" y="3456298"/>
            <a:ext cx="140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sto MT" panose="02040603050505030304" pitchFamily="18" charset="0"/>
                <a:sym typeface="Wingdings 3"/>
              </a:rPr>
              <a:t> </a:t>
            </a:r>
            <a:r>
              <a:rPr lang="pt-PT" sz="1600" dirty="0" smtClean="0">
                <a:latin typeface="Calisto MT" panose="02040603050505030304" pitchFamily="18" charset="0"/>
                <a:sym typeface="Wingdings 3"/>
                <a:hlinkClick r:id="rId4" action="ppaction://hlinksldjump"/>
              </a:rPr>
              <a:t>v. ponto 5.</a:t>
            </a:r>
            <a:r>
              <a:rPr lang="pt-PT" b="1" dirty="0" smtClean="0">
                <a:latin typeface="Calisto MT" panose="02040603050505030304" pitchFamily="18" charset="0"/>
              </a:rPr>
              <a:t> 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476413">
            <a:off x="3773260" y="3065077"/>
            <a:ext cx="140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área pessoal</a:t>
            </a:r>
            <a:r>
              <a:rPr lang="pt-PT" dirty="0">
                <a:solidFill>
                  <a:schemeClr val="tx2">
                    <a:lumMod val="60000"/>
                    <a:lumOff val="40000"/>
                  </a:schemeClr>
                </a:solidFill>
                <a:latin typeface="Calisto MT" panose="02040603050505030304" pitchFamily="18" charset="0"/>
                <a:sym typeface="Wingdings 3"/>
              </a:rPr>
              <a:t> </a:t>
            </a:r>
            <a:endParaRPr lang="pt-PT" dirty="0" smtClean="0">
              <a:solidFill>
                <a:schemeClr val="tx2">
                  <a:lumMod val="60000"/>
                  <a:lumOff val="40000"/>
                </a:schemeClr>
              </a:solidFill>
              <a:latin typeface="Calisto MT" panose="02040603050505030304" pitchFamily="18" charset="0"/>
              <a:sym typeface="Wingdings 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23418" y="5513259"/>
            <a:ext cx="2088445" cy="61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89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Resultados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5394" y="1285208"/>
            <a:ext cx="143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ferramentas</a:t>
            </a:r>
            <a:endParaRPr lang="pt-P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01" y="1829240"/>
            <a:ext cx="1047619" cy="423809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84" y="1285208"/>
            <a:ext cx="2602266" cy="68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1543" y="2124456"/>
            <a:ext cx="71651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400" b="1" dirty="0" smtClean="0">
                <a:latin typeface="Calisto MT" panose="02040603050505030304" pitchFamily="18" charset="0"/>
              </a:rPr>
              <a:t>guardar documentos numa conta do Google Drive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400" b="1" dirty="0">
                <a:latin typeface="Calisto MT" panose="02040603050505030304" pitchFamily="18" charset="0"/>
              </a:rPr>
              <a:t>n</a:t>
            </a:r>
            <a:r>
              <a:rPr lang="pt-PT" sz="2400" b="1" dirty="0" smtClean="0">
                <a:latin typeface="Calisto MT" panose="02040603050505030304" pitchFamily="18" charset="0"/>
              </a:rPr>
              <a:t>uma pasta EBSCO, criada automaticamente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49099" y="1757544"/>
            <a:ext cx="1218472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3" y="3510063"/>
            <a:ext cx="7219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1" y="3519791"/>
            <a:ext cx="72009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007023" y="5230758"/>
            <a:ext cx="3384000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575248" y="5191560"/>
            <a:ext cx="1144221" cy="288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587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Resultados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5397" y="1285208"/>
            <a:ext cx="143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ferramentas</a:t>
            </a:r>
            <a:endParaRPr lang="pt-P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01" y="1829240"/>
            <a:ext cx="1047619" cy="423809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714" y="1301193"/>
            <a:ext cx="2628000" cy="43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749099" y="3134802"/>
            <a:ext cx="1218472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7" y="1856689"/>
            <a:ext cx="7467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14" y="2418945"/>
            <a:ext cx="1676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29" y="2812814"/>
            <a:ext cx="17240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5947" y="3899937"/>
            <a:ext cx="685087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Arc 14"/>
          <p:cNvSpPr/>
          <p:nvPr/>
        </p:nvSpPr>
        <p:spPr>
          <a:xfrm rot="10800000">
            <a:off x="638488" y="3605085"/>
            <a:ext cx="1873395" cy="1605131"/>
          </a:xfrm>
          <a:prstGeom prst="arc">
            <a:avLst/>
          </a:prstGeom>
          <a:noFill/>
          <a:ln>
            <a:solidFill>
              <a:srgbClr val="C00000"/>
            </a:solidFill>
            <a:prstDash val="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83" y="4413501"/>
            <a:ext cx="36480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79" y="3549877"/>
            <a:ext cx="5805405" cy="27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56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Resultados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5397" y="1285208"/>
            <a:ext cx="143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ferramentas</a:t>
            </a:r>
            <a:endParaRPr lang="pt-P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01" y="1829240"/>
            <a:ext cx="1047619" cy="423809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61" y="1290590"/>
            <a:ext cx="140928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760388" y="3563784"/>
            <a:ext cx="864000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3" y="2216651"/>
            <a:ext cx="7505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6" y="2467879"/>
            <a:ext cx="3467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6" y="2467879"/>
            <a:ext cx="35147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6" y="3280459"/>
            <a:ext cx="72294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86" y="2284304"/>
            <a:ext cx="17049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86" y="2284304"/>
            <a:ext cx="21717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59645" y="2743879"/>
            <a:ext cx="1469771" cy="1800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5"/>
          <p:cNvSpPr/>
          <p:nvPr/>
        </p:nvSpPr>
        <p:spPr>
          <a:xfrm>
            <a:off x="359644" y="3027206"/>
            <a:ext cx="1080000" cy="1800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4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Resultados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5397" y="1285208"/>
            <a:ext cx="143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ferramentas</a:t>
            </a:r>
            <a:endParaRPr lang="pt-P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01" y="1829240"/>
            <a:ext cx="1047619" cy="423809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61" y="1290590"/>
            <a:ext cx="140928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760388" y="3563784"/>
            <a:ext cx="864000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5" y="2150384"/>
            <a:ext cx="3803774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5" y="3009200"/>
            <a:ext cx="7447741" cy="288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6609" y="2200984"/>
            <a:ext cx="335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latin typeface="Calisto MT" panose="02040603050505030304" pitchFamily="18" charset="0"/>
              </a:rPr>
              <a:t>instruções para gravação do ficheiro</a:t>
            </a:r>
          </a:p>
          <a:p>
            <a:pPr algn="ctr"/>
            <a:r>
              <a:rPr lang="pt-PT" sz="1600" dirty="0" smtClean="0">
                <a:latin typeface="Calisto MT" panose="02040603050505030304" pitchFamily="18" charset="0"/>
              </a:rPr>
              <a:t>no disco do computador em uso </a:t>
            </a:r>
          </a:p>
        </p:txBody>
      </p:sp>
      <p:sp>
        <p:nvSpPr>
          <p:cNvPr id="18" name="Arc 17"/>
          <p:cNvSpPr/>
          <p:nvPr/>
        </p:nvSpPr>
        <p:spPr>
          <a:xfrm rot="14826430">
            <a:off x="4152914" y="2621667"/>
            <a:ext cx="968301" cy="860023"/>
          </a:xfrm>
          <a:prstGeom prst="arc">
            <a:avLst>
              <a:gd name="adj1" fmla="val 16200000"/>
              <a:gd name="adj2" fmla="val 364432"/>
            </a:avLst>
          </a:prstGeom>
          <a:ln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8"/>
          <p:cNvSpPr/>
          <p:nvPr/>
        </p:nvSpPr>
        <p:spPr>
          <a:xfrm>
            <a:off x="165566" y="3280377"/>
            <a:ext cx="7528168" cy="439657"/>
          </a:xfrm>
          <a:prstGeom prst="rect">
            <a:avLst/>
          </a:prstGeom>
          <a:solidFill>
            <a:schemeClr val="accent3">
              <a:lumMod val="60000"/>
              <a:lumOff val="40000"/>
              <a:alpha val="51000"/>
            </a:schemeClr>
          </a:solidFill>
          <a:ln w="285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angle 19"/>
          <p:cNvSpPr/>
          <p:nvPr/>
        </p:nvSpPr>
        <p:spPr>
          <a:xfrm>
            <a:off x="217655" y="4499276"/>
            <a:ext cx="7528168" cy="439657"/>
          </a:xfrm>
          <a:prstGeom prst="rect">
            <a:avLst/>
          </a:prstGeom>
          <a:solidFill>
            <a:schemeClr val="accent3">
              <a:lumMod val="60000"/>
              <a:lumOff val="40000"/>
              <a:alpha val="51000"/>
            </a:schemeClr>
          </a:solidFill>
          <a:ln w="285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20"/>
          <p:cNvSpPr/>
          <p:nvPr/>
        </p:nvSpPr>
        <p:spPr>
          <a:xfrm>
            <a:off x="217655" y="5100027"/>
            <a:ext cx="7528168" cy="439657"/>
          </a:xfrm>
          <a:prstGeom prst="rect">
            <a:avLst/>
          </a:prstGeom>
          <a:solidFill>
            <a:schemeClr val="accent3">
              <a:lumMod val="60000"/>
              <a:lumOff val="40000"/>
              <a:alpha val="51000"/>
            </a:schemeClr>
          </a:solidFill>
          <a:ln w="285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05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Resultados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5397" y="1285208"/>
            <a:ext cx="143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ferramentas</a:t>
            </a:r>
            <a:endParaRPr lang="pt-P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01" y="1829240"/>
            <a:ext cx="1047619" cy="423809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89" y="1295495"/>
            <a:ext cx="1296000" cy="56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9" y="2202658"/>
            <a:ext cx="7675096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748513" y="3991284"/>
            <a:ext cx="864000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153349" y="3146156"/>
            <a:ext cx="7512048" cy="640839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1"/>
          <p:cNvSpPr/>
          <p:nvPr/>
        </p:nvSpPr>
        <p:spPr>
          <a:xfrm>
            <a:off x="152293" y="3850864"/>
            <a:ext cx="7512048" cy="640839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152293" y="4557836"/>
            <a:ext cx="7512048" cy="640839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52" y="1312884"/>
            <a:ext cx="21717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56312" y="1809255"/>
            <a:ext cx="3088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latin typeface="Calisto MT" panose="02040603050505030304" pitchFamily="18" charset="0"/>
              </a:rPr>
              <a:t>estilos </a:t>
            </a:r>
            <a:r>
              <a:rPr lang="pt-PT" b="1" dirty="0" smtClean="0">
                <a:latin typeface="Calisto MT" panose="02040603050505030304" pitchFamily="18" charset="0"/>
              </a:rPr>
              <a:t>de citação</a:t>
            </a:r>
            <a:r>
              <a:rPr lang="pt-PT" b="1" dirty="0">
                <a:latin typeface="Calisto MT" panose="02040603050505030304" pitchFamily="18" charset="0"/>
              </a:rPr>
              <a:t> </a:t>
            </a:r>
            <a:r>
              <a:rPr lang="pt-PT" b="1" dirty="0" smtClean="0">
                <a:latin typeface="Calisto MT" panose="02040603050505030304" pitchFamily="18" charset="0"/>
              </a:rPr>
              <a:t>disponíveis</a:t>
            </a:r>
            <a:endParaRPr lang="pt-PT" b="1" dirty="0"/>
          </a:p>
        </p:txBody>
      </p:sp>
      <p:sp>
        <p:nvSpPr>
          <p:cNvPr id="16" name="Rectangle 15"/>
          <p:cNvSpPr/>
          <p:nvPr/>
        </p:nvSpPr>
        <p:spPr>
          <a:xfrm>
            <a:off x="152293" y="3144215"/>
            <a:ext cx="7513104" cy="642779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167954" y="5235951"/>
            <a:ext cx="2304000" cy="504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916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/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33" y="1324881"/>
            <a:ext cx="1908000" cy="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Resultados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5397" y="1285208"/>
            <a:ext cx="143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ferramentas</a:t>
            </a:r>
            <a:endParaRPr lang="pt-PT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01" y="1829240"/>
            <a:ext cx="1047619" cy="42380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19763" y="4406909"/>
            <a:ext cx="864000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" y="2195512"/>
            <a:ext cx="6753886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5234" y="3134269"/>
            <a:ext cx="6824538" cy="475829"/>
          </a:xfrm>
          <a:prstGeom prst="rect">
            <a:avLst/>
          </a:prstGeom>
          <a:noFill/>
          <a:ln w="19050">
            <a:solidFill>
              <a:srgbClr val="FF969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1888405" y="3134269"/>
            <a:ext cx="756000" cy="216000"/>
          </a:xfrm>
          <a:prstGeom prst="rect">
            <a:avLst/>
          </a:prstGeom>
          <a:solidFill>
            <a:srgbClr val="C00000">
              <a:alpha val="21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4175243" y="3683668"/>
            <a:ext cx="3240155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pt-PT" sz="1600" dirty="0" smtClean="0">
                <a:latin typeface="Calisto MT" panose="02040603050505030304" pitchFamily="18" charset="0"/>
              </a:rPr>
              <a:t>ficheiro que pode ser depois exportado para </a:t>
            </a:r>
            <a:r>
              <a:rPr lang="pt-PT" sz="1600" u="heavy" dirty="0" smtClean="0">
                <a:latin typeface="Calisto MT" panose="02040603050505030304" pitchFamily="18" charset="0"/>
              </a:rPr>
              <a:t>gestor bibliográfico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0074" y="3645578"/>
            <a:ext cx="2362201" cy="684000"/>
          </a:xfrm>
          <a:prstGeom prst="rect">
            <a:avLst/>
          </a:prstGeom>
          <a:noFill/>
          <a:ln w="19050">
            <a:solidFill>
              <a:srgbClr val="FF969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600073" y="4363381"/>
            <a:ext cx="2362201" cy="684000"/>
          </a:xfrm>
          <a:prstGeom prst="rect">
            <a:avLst/>
          </a:prstGeom>
          <a:noFill/>
          <a:ln w="19050">
            <a:solidFill>
              <a:srgbClr val="FF969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>
            <a:off x="600072" y="5075087"/>
            <a:ext cx="2362201" cy="239863"/>
          </a:xfrm>
          <a:prstGeom prst="rect">
            <a:avLst/>
          </a:prstGeom>
          <a:noFill/>
          <a:ln w="19050">
            <a:solidFill>
              <a:srgbClr val="FF969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angle 19"/>
          <p:cNvSpPr/>
          <p:nvPr/>
        </p:nvSpPr>
        <p:spPr>
          <a:xfrm>
            <a:off x="1643755" y="3617597"/>
            <a:ext cx="1080000" cy="216000"/>
          </a:xfrm>
          <a:prstGeom prst="rect">
            <a:avLst/>
          </a:prstGeom>
          <a:solidFill>
            <a:srgbClr val="C00000">
              <a:alpha val="21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20"/>
          <p:cNvSpPr/>
          <p:nvPr/>
        </p:nvSpPr>
        <p:spPr>
          <a:xfrm>
            <a:off x="1643755" y="3879578"/>
            <a:ext cx="1080000" cy="216000"/>
          </a:xfrm>
          <a:prstGeom prst="rect">
            <a:avLst/>
          </a:prstGeom>
          <a:solidFill>
            <a:srgbClr val="C00000">
              <a:alpha val="21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ctangle 21"/>
          <p:cNvSpPr/>
          <p:nvPr/>
        </p:nvSpPr>
        <p:spPr>
          <a:xfrm>
            <a:off x="1643755" y="4133406"/>
            <a:ext cx="1080000" cy="216000"/>
          </a:xfrm>
          <a:prstGeom prst="rect">
            <a:avLst/>
          </a:prstGeom>
          <a:solidFill>
            <a:srgbClr val="C00000">
              <a:alpha val="21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ctangle 22"/>
          <p:cNvSpPr/>
          <p:nvPr/>
        </p:nvSpPr>
        <p:spPr>
          <a:xfrm>
            <a:off x="2009155" y="4349406"/>
            <a:ext cx="900000" cy="216000"/>
          </a:xfrm>
          <a:prstGeom prst="rect">
            <a:avLst/>
          </a:prstGeom>
          <a:solidFill>
            <a:srgbClr val="C00000">
              <a:alpha val="21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angle 23"/>
          <p:cNvSpPr/>
          <p:nvPr/>
        </p:nvSpPr>
        <p:spPr>
          <a:xfrm>
            <a:off x="2009155" y="4586909"/>
            <a:ext cx="900000" cy="216000"/>
          </a:xfrm>
          <a:prstGeom prst="rect">
            <a:avLst/>
          </a:prstGeom>
          <a:solidFill>
            <a:srgbClr val="C00000">
              <a:alpha val="21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ctangle 24"/>
          <p:cNvSpPr/>
          <p:nvPr/>
        </p:nvSpPr>
        <p:spPr>
          <a:xfrm>
            <a:off x="2009155" y="4833687"/>
            <a:ext cx="900000" cy="216000"/>
          </a:xfrm>
          <a:prstGeom prst="rect">
            <a:avLst/>
          </a:prstGeom>
          <a:solidFill>
            <a:srgbClr val="C00000">
              <a:alpha val="21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ctangle 25"/>
          <p:cNvSpPr/>
          <p:nvPr/>
        </p:nvSpPr>
        <p:spPr>
          <a:xfrm>
            <a:off x="2079005" y="5073550"/>
            <a:ext cx="324000" cy="216000"/>
          </a:xfrm>
          <a:prstGeom prst="rect">
            <a:avLst/>
          </a:prstGeom>
          <a:solidFill>
            <a:srgbClr val="C00000">
              <a:alpha val="21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7" name="Straight Connector 26"/>
          <p:cNvCxnSpPr/>
          <p:nvPr/>
        </p:nvCxnSpPr>
        <p:spPr>
          <a:xfrm>
            <a:off x="3001897" y="3645578"/>
            <a:ext cx="0" cy="166937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53734" y="5122254"/>
            <a:ext cx="2268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pt-PT" sz="1600" dirty="0">
                <a:latin typeface="Calisto MT" panose="02040603050505030304" pitchFamily="18" charset="0"/>
              </a:rPr>
              <a:t>o</a:t>
            </a:r>
            <a:r>
              <a:rPr lang="pt-PT" sz="1600" dirty="0" smtClean="0">
                <a:latin typeface="Calisto MT" panose="02040603050505030304" pitchFamily="18" charset="0"/>
              </a:rPr>
              <a:t>utros formatos/opções</a:t>
            </a:r>
            <a:endParaRPr lang="pt-PT" sz="1600" u="heavy" dirty="0" smtClean="0">
              <a:latin typeface="Calisto MT" panose="0204060305050503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343402" y="3649321"/>
            <a:ext cx="3060000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5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8" y="1248714"/>
            <a:ext cx="119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2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</a:t>
            </a:r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Acesso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14" y="1348316"/>
            <a:ext cx="5623773" cy="498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80655" y="1405321"/>
            <a:ext cx="698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latin typeface="Calisto MT" panose="02040603050505030304" pitchFamily="18" charset="0"/>
              </a:rPr>
              <a:t>a </a:t>
            </a:r>
            <a:r>
              <a:rPr lang="pt-PT" sz="2800" b="1" dirty="0">
                <a:latin typeface="Calisto MT" panose="02040603050505030304" pitchFamily="18" charset="0"/>
              </a:rPr>
              <a:t>partir de </a:t>
            </a:r>
            <a:r>
              <a:rPr lang="pt-PT" sz="2800" b="1" dirty="0">
                <a:latin typeface="Calisto MT" panose="02040603050505030304" pitchFamily="18" charset="0"/>
                <a:hlinkClick r:id="rId4"/>
              </a:rPr>
              <a:t>https://bist.tecnico.ulisboa.pt</a:t>
            </a:r>
            <a:r>
              <a:rPr lang="pt-PT" sz="2800" b="1" dirty="0" smtClean="0">
                <a:latin typeface="Calisto MT" panose="02040603050505030304" pitchFamily="18" charset="0"/>
                <a:hlinkClick r:id="rId4"/>
              </a:rPr>
              <a:t>/</a:t>
            </a:r>
            <a:r>
              <a:rPr lang="pt-PT" sz="2800" b="1" dirty="0" smtClean="0">
                <a:latin typeface="Calisto MT" panose="02040603050505030304" pitchFamily="18" charset="0"/>
              </a:rPr>
              <a:t> 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95561" y="5911320"/>
            <a:ext cx="972000" cy="468000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470672" y="6146888"/>
            <a:ext cx="446942" cy="1"/>
          </a:xfrm>
          <a:prstGeom prst="straightConnector1">
            <a:avLst/>
          </a:prstGeom>
          <a:ln w="76200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36421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5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2" y="1239049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4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Resultados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5397" y="1285208"/>
            <a:ext cx="143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ferramentas</a:t>
            </a:r>
            <a:endParaRPr lang="pt-P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01" y="1829240"/>
            <a:ext cx="1047619" cy="42380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68976" y="5780461"/>
            <a:ext cx="1008000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84" y="1302436"/>
            <a:ext cx="2553393" cy="61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67" y="3093436"/>
            <a:ext cx="61436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70" y="2226727"/>
            <a:ext cx="6146822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368970" y="6309108"/>
            <a:ext cx="77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8" action="ppaction://hlinksldjump"/>
              </a:rPr>
              <a:t>cap. 4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2744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9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6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53" y="1321310"/>
            <a:ext cx="3511695" cy="13998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6317" y="3371718"/>
            <a:ext cx="4891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600" b="1" dirty="0" smtClean="0">
                <a:latin typeface="Calisto MT" panose="02040603050505030304" pitchFamily="18" charset="0"/>
              </a:rPr>
              <a:t>Área pessoal</a:t>
            </a:r>
          </a:p>
        </p:txBody>
      </p:sp>
    </p:spTree>
    <p:extLst>
      <p:ext uri="{BB962C8B-B14F-4D97-AF65-F5344CB8AC3E}">
        <p14:creationId xmlns:p14="http://schemas.microsoft.com/office/powerpoint/2010/main" val="104222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00" y="1566861"/>
            <a:ext cx="7138200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7580" y="1249107"/>
            <a:ext cx="864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registo</a:t>
            </a:r>
            <a:endParaRPr lang="pt-PT" dirty="0">
              <a:latin typeface="Calisto MT" panose="02040603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8218" y="2684716"/>
            <a:ext cx="720000" cy="216000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2" descr="C:\Users\ruimpcoelho\AppData\Local\Microsoft\Windows\Temporary Internet Files\Content.IE5\YOIZKO4K\1280px-Pointing_hand_cursor_vector.svg[1]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98" y="2982214"/>
            <a:ext cx="593766" cy="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136421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5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1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" y="1777252"/>
            <a:ext cx="8898274" cy="432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1773" y="4677776"/>
            <a:ext cx="1440000" cy="273132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52" y="1777301"/>
            <a:ext cx="341513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rc 11"/>
          <p:cNvSpPr/>
          <p:nvPr/>
        </p:nvSpPr>
        <p:spPr>
          <a:xfrm rot="10055336">
            <a:off x="3171846" y="3763374"/>
            <a:ext cx="2280062" cy="1852552"/>
          </a:xfrm>
          <a:prstGeom prst="arc">
            <a:avLst>
              <a:gd name="adj1" fmla="val 14987171"/>
              <a:gd name="adj2" fmla="val 0"/>
            </a:avLst>
          </a:prstGeom>
          <a:noFill/>
          <a:ln>
            <a:solidFill>
              <a:srgbClr val="C00000"/>
            </a:solidFill>
            <a:prstDash val="sysDash"/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8277580" y="1249107"/>
            <a:ext cx="864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registo</a:t>
            </a:r>
            <a:endParaRPr lang="pt-PT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9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" y="1717877"/>
            <a:ext cx="8898274" cy="432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24" y="3070145"/>
            <a:ext cx="5232074" cy="276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77" y="3491100"/>
            <a:ext cx="2980102" cy="3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9" y="4171235"/>
            <a:ext cx="2968615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7580" y="1249107"/>
            <a:ext cx="864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registo</a:t>
            </a:r>
            <a:endParaRPr lang="pt-PT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2" y="2012621"/>
            <a:ext cx="8326437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26" y="1705408"/>
            <a:ext cx="3905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01749" y="2022433"/>
            <a:ext cx="612000" cy="288000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Picture 2" descr="C:\Users\ruimpcoelho\AppData\Local\Microsoft\Windows\Temporary Internet Files\Content.IE5\YOIZKO4K\1280px-Pointing_hand_cursor_vector.svg[1]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76" y="2378072"/>
            <a:ext cx="593766" cy="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6708" y="1249107"/>
            <a:ext cx="145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área pessoal</a:t>
            </a:r>
            <a:endParaRPr lang="pt-PT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6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21" y="1610280"/>
            <a:ext cx="8010559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5165" y="3110393"/>
            <a:ext cx="1872000" cy="162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48929" y="3128233"/>
            <a:ext cx="0" cy="252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48929" y="3410832"/>
            <a:ext cx="0" cy="648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48929" y="4086522"/>
            <a:ext cx="0" cy="648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86708" y="1249107"/>
            <a:ext cx="145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área pessoal</a:t>
            </a:r>
            <a:endParaRPr lang="pt-PT" dirty="0">
              <a:latin typeface="Calisto MT" panose="0204060305050503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165" y="3128233"/>
            <a:ext cx="1800000" cy="25200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741165" y="3410832"/>
            <a:ext cx="1800000" cy="64800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>
            <a:off x="741165" y="4082586"/>
            <a:ext cx="1800000" cy="64800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89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7" y="1412472"/>
            <a:ext cx="826928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8" y="2034805"/>
            <a:ext cx="17621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24" y="2034805"/>
            <a:ext cx="18192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41975" y="2619111"/>
            <a:ext cx="1440000" cy="104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3987413" y="5235735"/>
            <a:ext cx="1440000" cy="828000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5282627" y="3492029"/>
            <a:ext cx="761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latin typeface="Calisto MT" panose="02040603050505030304" pitchFamily="18" charset="0"/>
              </a:rPr>
              <a:t>pastas</a:t>
            </a:r>
            <a:endParaRPr lang="pt-PT" sz="1400" dirty="0">
              <a:latin typeface="Calisto MT" panose="02040603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7413" y="5893311"/>
            <a:ext cx="92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latin typeface="Calisto MT" panose="02040603050505030304" pitchFamily="18" charset="0"/>
              </a:rPr>
              <a:t>subpastas</a:t>
            </a:r>
            <a:endParaRPr lang="pt-PT" sz="1400" dirty="0">
              <a:latin typeface="Calisto MT" panose="0204060305050503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2000" y="3922375"/>
            <a:ext cx="1440000" cy="10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5292652" y="4827192"/>
            <a:ext cx="761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latin typeface="Calisto MT" panose="02040603050505030304" pitchFamily="18" charset="0"/>
              </a:rPr>
              <a:t>pastas</a:t>
            </a:r>
            <a:endParaRPr lang="pt-PT" sz="1400" dirty="0">
              <a:latin typeface="Calisto MT" panose="0204060305050503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94" y="2013539"/>
            <a:ext cx="18192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8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85" y="1307363"/>
            <a:ext cx="7311459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274" y="2402199"/>
            <a:ext cx="1980000" cy="1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7686" y="2492199"/>
            <a:ext cx="360000" cy="0"/>
          </a:xfrm>
          <a:prstGeom prst="straightConnector1">
            <a:avLst/>
          </a:prstGeom>
          <a:ln w="57150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72161" y="1272693"/>
            <a:ext cx="1332000" cy="345998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6072502" y="1926282"/>
            <a:ext cx="189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latin typeface="Calisto MT" panose="02040603050505030304" pitchFamily="18" charset="0"/>
              </a:rPr>
              <a:t>entrar na área pessoal</a:t>
            </a:r>
            <a:endParaRPr lang="pt-PT" sz="1400" dirty="0">
              <a:latin typeface="Calisto MT" panose="0204060305050503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459274" y="2315201"/>
            <a:ext cx="360000" cy="0"/>
          </a:xfrm>
          <a:prstGeom prst="straightConnector1">
            <a:avLst/>
          </a:prstGeom>
          <a:ln w="57150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58860" y="1658447"/>
            <a:ext cx="723581" cy="421724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15695" y="2626762"/>
            <a:ext cx="1224000" cy="1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658009" y="2234059"/>
            <a:ext cx="424432" cy="482703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56784" y="1251501"/>
            <a:ext cx="116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guardar</a:t>
            </a:r>
          </a:p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pesquisas</a:t>
            </a:r>
            <a:endParaRPr lang="pt-PT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2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4" grpId="0" animBg="1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23" y="1302652"/>
            <a:ext cx="7140954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88" y="1841629"/>
            <a:ext cx="6911244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54758" y="1508991"/>
            <a:ext cx="900000" cy="324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4758" y="2816869"/>
            <a:ext cx="1213028" cy="1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Arc 7"/>
          <p:cNvSpPr/>
          <p:nvPr/>
        </p:nvSpPr>
        <p:spPr>
          <a:xfrm rot="3499032">
            <a:off x="4820174" y="1733950"/>
            <a:ext cx="1371600" cy="1148316"/>
          </a:xfrm>
          <a:prstGeom prst="arc">
            <a:avLst/>
          </a:prstGeom>
          <a:ln>
            <a:solidFill>
              <a:srgbClr val="C0000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53" y="1908555"/>
            <a:ext cx="7019479" cy="44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06" y="2734311"/>
            <a:ext cx="1567059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62" y="2938768"/>
            <a:ext cx="2824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05326" y="5963039"/>
            <a:ext cx="615769" cy="25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58488" y="6085226"/>
            <a:ext cx="360000" cy="0"/>
          </a:xfrm>
          <a:prstGeom prst="straightConnector1">
            <a:avLst/>
          </a:prstGeom>
          <a:ln w="57150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56784" y="1251501"/>
            <a:ext cx="116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guardar</a:t>
            </a:r>
          </a:p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pesquisas</a:t>
            </a:r>
            <a:endParaRPr lang="pt-PT" dirty="0">
              <a:latin typeface="Calisto MT" panose="0204060305050503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79163" y="2722592"/>
            <a:ext cx="1566000" cy="154800"/>
          </a:xfrm>
          <a:prstGeom prst="rect">
            <a:avLst/>
          </a:prstGeom>
          <a:solidFill>
            <a:srgbClr val="FFC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20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4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  <p:bldP spid="17" grpId="0" animBg="1"/>
      <p:bldP spid="19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74714" y="1405321"/>
            <a:ext cx="539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latin typeface="Calisto MT" panose="02040603050505030304" pitchFamily="18" charset="0"/>
              </a:rPr>
              <a:t>a </a:t>
            </a:r>
            <a:r>
              <a:rPr lang="pt-PT" sz="2800" b="1" dirty="0">
                <a:latin typeface="Calisto MT" panose="02040603050505030304" pitchFamily="18" charset="0"/>
              </a:rPr>
              <a:t>partir de </a:t>
            </a:r>
            <a:r>
              <a:rPr lang="pt-PT" sz="2800" b="1" dirty="0">
                <a:latin typeface="Calisto MT" panose="02040603050505030304" pitchFamily="18" charset="0"/>
                <a:hlinkClick r:id="rId2"/>
              </a:rPr>
              <a:t>http://www.b-on.pt</a:t>
            </a:r>
            <a:r>
              <a:rPr lang="pt-PT" sz="2800" b="1" dirty="0" smtClean="0">
                <a:latin typeface="Calisto MT" panose="02040603050505030304" pitchFamily="18" charset="0"/>
                <a:hlinkClick r:id="rId2"/>
              </a:rPr>
              <a:t>/</a:t>
            </a:r>
            <a:r>
              <a:rPr lang="pt-PT" sz="2800" b="1" dirty="0" smtClean="0">
                <a:latin typeface="Calisto MT" panose="02040603050505030304" pitchFamily="18" charset="0"/>
              </a:rPr>
              <a:t>  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7498" y="1248714"/>
            <a:ext cx="119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2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</a:t>
            </a:r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Acesso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90" y="1929362"/>
            <a:ext cx="6173112" cy="448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933937" y="4281340"/>
            <a:ext cx="2484000" cy="360000"/>
          </a:xfrm>
          <a:prstGeom prst="roundRect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ounded Rectangle 9"/>
          <p:cNvSpPr/>
          <p:nvPr/>
        </p:nvSpPr>
        <p:spPr>
          <a:xfrm>
            <a:off x="5578559" y="4543733"/>
            <a:ext cx="756000" cy="252000"/>
          </a:xfrm>
          <a:prstGeom prst="roundRect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Arc 1"/>
          <p:cNvSpPr/>
          <p:nvPr/>
        </p:nvSpPr>
        <p:spPr>
          <a:xfrm rot="9987753">
            <a:off x="5208240" y="4463609"/>
            <a:ext cx="476756" cy="411536"/>
          </a:xfrm>
          <a:prstGeom prst="arc">
            <a:avLst>
              <a:gd name="adj1" fmla="val 15273205"/>
              <a:gd name="adj2" fmla="val 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332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9" y="1339258"/>
            <a:ext cx="7199463" cy="50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5840" y="3167020"/>
            <a:ext cx="1152000" cy="216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angle 8"/>
          <p:cNvSpPr/>
          <p:nvPr/>
        </p:nvSpPr>
        <p:spPr>
          <a:xfrm>
            <a:off x="3145466" y="5682556"/>
            <a:ext cx="2808000" cy="596904"/>
          </a:xfrm>
          <a:prstGeom prst="rect">
            <a:avLst/>
          </a:prstGeom>
          <a:solidFill>
            <a:srgbClr val="FFC000">
              <a:alpha val="35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47" y="2311960"/>
            <a:ext cx="16383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c 5"/>
          <p:cNvSpPr/>
          <p:nvPr/>
        </p:nvSpPr>
        <p:spPr>
          <a:xfrm rot="9348901">
            <a:off x="6105083" y="2995156"/>
            <a:ext cx="586114" cy="665916"/>
          </a:xfrm>
          <a:prstGeom prst="arc">
            <a:avLst/>
          </a:prstGeom>
          <a:ln>
            <a:solidFill>
              <a:srgbClr val="C00000"/>
            </a:solidFill>
            <a:prstDash val="sysDash"/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6679066" y="3326290"/>
            <a:ext cx="684000" cy="216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Arc 9"/>
          <p:cNvSpPr/>
          <p:nvPr/>
        </p:nvSpPr>
        <p:spPr>
          <a:xfrm rot="14120452">
            <a:off x="972269" y="3434290"/>
            <a:ext cx="924264" cy="858870"/>
          </a:xfrm>
          <a:prstGeom prst="arc">
            <a:avLst/>
          </a:prstGeom>
          <a:ln>
            <a:solidFill>
              <a:srgbClr val="C00000"/>
            </a:solidFill>
            <a:prstDash val="sys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8070432" y="1251501"/>
            <a:ext cx="116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guardar</a:t>
            </a:r>
          </a:p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pesquisas</a:t>
            </a:r>
            <a:endParaRPr lang="pt-PT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7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  <p:bldP spid="13" grpId="0" animBg="1"/>
      <p:bldP spid="10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…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30" y="1306783"/>
            <a:ext cx="7183540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3850" y="3668883"/>
            <a:ext cx="792000" cy="180000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angle 8"/>
          <p:cNvSpPr/>
          <p:nvPr/>
        </p:nvSpPr>
        <p:spPr>
          <a:xfrm>
            <a:off x="3347939" y="2576943"/>
            <a:ext cx="684000" cy="180000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085850" y="2756943"/>
            <a:ext cx="1262089" cy="911940"/>
          </a:xfrm>
          <a:prstGeom prst="line">
            <a:avLst/>
          </a:prstGeom>
          <a:ln>
            <a:solidFill>
              <a:srgbClr val="21FD85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89274" y="4686233"/>
            <a:ext cx="2505687" cy="381878"/>
          </a:xfrm>
          <a:prstGeom prst="rect">
            <a:avLst/>
          </a:prstGeom>
          <a:solidFill>
            <a:srgbClr val="FFC000">
              <a:alpha val="35000"/>
            </a:srgb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1370986" y="4225647"/>
            <a:ext cx="1080000" cy="1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73" y="3323866"/>
            <a:ext cx="14668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070432" y="1251501"/>
            <a:ext cx="116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guardar</a:t>
            </a:r>
          </a:p>
          <a:p>
            <a:pPr algn="ctr"/>
            <a:r>
              <a:rPr lang="pt-PT" b="1" dirty="0" smtClean="0">
                <a:latin typeface="Calisto MT" panose="02040603050505030304" pitchFamily="18" charset="0"/>
              </a:rPr>
              <a:t>pesquisas</a:t>
            </a:r>
            <a:endParaRPr lang="pt-PT" dirty="0">
              <a:latin typeface="Calisto MT" panose="02040603050505030304" pitchFamily="18" charset="0"/>
            </a:endParaRPr>
          </a:p>
        </p:txBody>
      </p:sp>
      <p:sp>
        <p:nvSpPr>
          <p:cNvPr id="16" name="Arc 15"/>
          <p:cNvSpPr/>
          <p:nvPr/>
        </p:nvSpPr>
        <p:spPr>
          <a:xfrm rot="9348901">
            <a:off x="6405339" y="3131636"/>
            <a:ext cx="586114" cy="665916"/>
          </a:xfrm>
          <a:prstGeom prst="arc">
            <a:avLst/>
          </a:prstGeom>
          <a:ln>
            <a:solidFill>
              <a:srgbClr val="C00000"/>
            </a:solidFill>
            <a:prstDash val="sysDash"/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38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5" grpId="0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4863" y="1249107"/>
            <a:ext cx="136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criar pastas</a:t>
            </a:r>
            <a:endParaRPr lang="pt-PT" dirty="0">
              <a:latin typeface="Calisto MT" panose="0204060305050503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8" y="1612201"/>
            <a:ext cx="8548025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927" y="2954813"/>
            <a:ext cx="544896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98252" y="3345682"/>
            <a:ext cx="684000" cy="25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04" y="3402593"/>
            <a:ext cx="698824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04" y="4219699"/>
            <a:ext cx="2986875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902" y="1974141"/>
            <a:ext cx="1550769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906263" y="2003561"/>
            <a:ext cx="1188000" cy="216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8"/>
          <p:cNvSpPr/>
          <p:nvPr/>
        </p:nvSpPr>
        <p:spPr>
          <a:xfrm>
            <a:off x="2791463" y="5729477"/>
            <a:ext cx="740013" cy="38282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7" y="3044074"/>
            <a:ext cx="1980904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80223" y="4809823"/>
            <a:ext cx="1080000" cy="25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5"/>
          <p:cNvSpPr/>
          <p:nvPr/>
        </p:nvSpPr>
        <p:spPr>
          <a:xfrm>
            <a:off x="4383414" y="3400523"/>
            <a:ext cx="720000" cy="180000"/>
          </a:xfrm>
          <a:prstGeom prst="rect">
            <a:avLst/>
          </a:prstGeom>
          <a:solidFill>
            <a:srgbClr val="FFC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46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7" grpId="0" animBg="1"/>
      <p:bldP spid="19" grpId="0" animBg="1"/>
      <p:bldP spid="21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5" y="1613980"/>
            <a:ext cx="8673730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0842" y="1249107"/>
            <a:ext cx="166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criar subpastas</a:t>
            </a:r>
            <a:endParaRPr lang="pt-PT" dirty="0">
              <a:latin typeface="Calisto MT" panose="02040603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0223" y="3359395"/>
            <a:ext cx="657156" cy="25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927" y="2954813"/>
            <a:ext cx="544896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2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50" y="3392936"/>
            <a:ext cx="576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86" y="2771109"/>
            <a:ext cx="1752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38147" y="4581945"/>
            <a:ext cx="657156" cy="25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Arc 6"/>
          <p:cNvSpPr/>
          <p:nvPr/>
        </p:nvSpPr>
        <p:spPr>
          <a:xfrm rot="12010553">
            <a:off x="5367683" y="3708485"/>
            <a:ext cx="837033" cy="945417"/>
          </a:xfrm>
          <a:prstGeom prst="arc">
            <a:avLst>
              <a:gd name="adj1" fmla="val 14663663"/>
              <a:gd name="adj2" fmla="val 0"/>
            </a:avLst>
          </a:prstGeom>
          <a:noFill/>
          <a:ln>
            <a:solidFill>
              <a:srgbClr val="C00000"/>
            </a:solidFill>
            <a:prstDash val="sysDash"/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5" y="3091902"/>
            <a:ext cx="2056242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27884" y="5228331"/>
            <a:ext cx="936000" cy="25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5"/>
          <p:cNvSpPr/>
          <p:nvPr/>
        </p:nvSpPr>
        <p:spPr>
          <a:xfrm>
            <a:off x="2801402" y="5709599"/>
            <a:ext cx="740013" cy="38282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385990" y="3400523"/>
            <a:ext cx="612000" cy="180000"/>
          </a:xfrm>
          <a:prstGeom prst="rect">
            <a:avLst/>
          </a:prstGeom>
          <a:solidFill>
            <a:srgbClr val="FFC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42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5" grpId="0" animBg="1"/>
      <p:bldP spid="7" grpId="0" animBg="1"/>
      <p:bldP spid="21" grpId="0" animBg="1"/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5279" y="1249107"/>
            <a:ext cx="225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guardar documentos</a:t>
            </a:r>
            <a:endParaRPr lang="pt-PT" dirty="0">
              <a:latin typeface="Calisto MT" panose="0204060305050503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1" y="1639458"/>
            <a:ext cx="8385474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92" y="2056249"/>
            <a:ext cx="990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3" y="2625942"/>
            <a:ext cx="142655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2" y="6199189"/>
            <a:ext cx="2325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92" y="2591091"/>
            <a:ext cx="6070328" cy="382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1" y="1265971"/>
            <a:ext cx="8392795" cy="6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86" y="4692860"/>
            <a:ext cx="11715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446956" y="5377722"/>
            <a:ext cx="1116000" cy="14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642273" y="4944919"/>
            <a:ext cx="393875" cy="432000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48" y="3586579"/>
            <a:ext cx="183098" cy="1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06" y="4695581"/>
            <a:ext cx="183098" cy="1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6446956" y="1922221"/>
            <a:ext cx="1620000" cy="1548000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02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4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1" y="1620914"/>
            <a:ext cx="8256587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085" y="2924157"/>
            <a:ext cx="5100886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92344" y="4210300"/>
            <a:ext cx="1344622" cy="61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2353017" y="2902123"/>
            <a:ext cx="1080000" cy="1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08" y="3558215"/>
            <a:ext cx="13104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c 14"/>
          <p:cNvSpPr/>
          <p:nvPr/>
        </p:nvSpPr>
        <p:spPr>
          <a:xfrm rot="12932315">
            <a:off x="4516583" y="3317972"/>
            <a:ext cx="1076445" cy="1180617"/>
          </a:xfrm>
          <a:prstGeom prst="arc">
            <a:avLst/>
          </a:prstGeom>
          <a:ln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Arc 15"/>
          <p:cNvSpPr/>
          <p:nvPr/>
        </p:nvSpPr>
        <p:spPr>
          <a:xfrm rot="2751037">
            <a:off x="5247733" y="3411460"/>
            <a:ext cx="1076445" cy="1180617"/>
          </a:xfrm>
          <a:prstGeom prst="arc">
            <a:avLst/>
          </a:prstGeom>
          <a:ln>
            <a:solidFill>
              <a:srgbClr val="C0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6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92186" y="1249107"/>
            <a:ext cx="225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guardar documentos</a:t>
            </a:r>
            <a:endParaRPr lang="pt-PT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1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056" y="1249107"/>
            <a:ext cx="356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partilhar pastas </a:t>
            </a:r>
            <a:r>
              <a:rPr lang="pt-PT" b="1" dirty="0" smtClean="0">
                <a:latin typeface="Calisto MT" panose="02040603050505030304" pitchFamily="18" charset="0"/>
                <a:sym typeface="Wingdings 3"/>
              </a:rPr>
              <a:t> enviar partilha</a:t>
            </a:r>
            <a:endParaRPr lang="pt-PT" dirty="0">
              <a:latin typeface="Calisto MT" panose="020406030505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7" y="1675187"/>
            <a:ext cx="8256587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85066" y="4464303"/>
            <a:ext cx="756000" cy="1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46" y="3057730"/>
            <a:ext cx="60198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60" y="3107840"/>
            <a:ext cx="18859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70" y="3954004"/>
            <a:ext cx="23145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517226" y="5582567"/>
            <a:ext cx="900000" cy="36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40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2309" y="1249107"/>
            <a:ext cx="368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partilhar pastas </a:t>
            </a:r>
            <a:r>
              <a:rPr lang="pt-PT" b="1" dirty="0" smtClean="0">
                <a:latin typeface="Calisto MT" panose="02040603050505030304" pitchFamily="18" charset="0"/>
                <a:sym typeface="Wingdings 3"/>
              </a:rPr>
              <a:t> receber partilha</a:t>
            </a:r>
            <a:endParaRPr lang="pt-PT" dirty="0">
              <a:latin typeface="Calisto MT" panose="02040603050505030304" pitchFamily="18" charset="0"/>
            </a:endParaRPr>
          </a:p>
        </p:txBody>
      </p:sp>
      <p:pic>
        <p:nvPicPr>
          <p:cNvPr id="11" name="Picture 2" descr="https://lh4.googleusercontent.com/9_jomN6R_StNU06Zzy0kir0-6sZVh-W7yI0gkYsJXhA8k4LTm5GbTE9LI02Cxs8_o89r6sGtI_H6gXORliPaIMmaELeZ2YoD9yJZVwtztOvExuhYz6SY0V4FWb3WWJ93Th8Rsiv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8" y="1835530"/>
            <a:ext cx="7784705" cy="45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30401" y="4014991"/>
            <a:ext cx="2163630" cy="1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Straight Connector 12"/>
          <p:cNvCxnSpPr/>
          <p:nvPr/>
        </p:nvCxnSpPr>
        <p:spPr>
          <a:xfrm>
            <a:off x="6439711" y="4312693"/>
            <a:ext cx="233463" cy="0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415527" y="4447180"/>
            <a:ext cx="1371819" cy="1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39746" y="4447182"/>
            <a:ext cx="2499965" cy="1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415527" y="4569439"/>
            <a:ext cx="764776" cy="1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363640" y="4569441"/>
            <a:ext cx="2173002" cy="1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716124" y="4569442"/>
            <a:ext cx="885534" cy="1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415527" y="4696720"/>
            <a:ext cx="1496689" cy="2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078747" y="4696720"/>
            <a:ext cx="2360964" cy="4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415526" y="4826258"/>
            <a:ext cx="3516644" cy="2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15527" y="4961869"/>
            <a:ext cx="861073" cy="2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98681" y="1505110"/>
            <a:ext cx="208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  <a:sym typeface="Wingdings 3"/>
              </a:rPr>
              <a:t> aviso por </a:t>
            </a:r>
            <a:r>
              <a:rPr lang="pt-PT" b="1" i="1" dirty="0" smtClean="0">
                <a:latin typeface="Calisto MT" panose="02040603050505030304" pitchFamily="18" charset="0"/>
                <a:sym typeface="Wingdings 3"/>
              </a:rPr>
              <a:t>e-mail</a:t>
            </a:r>
            <a:endParaRPr lang="pt-PT" i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62309" y="1249107"/>
            <a:ext cx="368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partilhar pastas </a:t>
            </a:r>
            <a:r>
              <a:rPr lang="pt-PT" b="1" dirty="0" smtClean="0">
                <a:latin typeface="Calisto MT" panose="02040603050505030304" pitchFamily="18" charset="0"/>
                <a:sym typeface="Wingdings 3"/>
              </a:rPr>
              <a:t> receber partilha</a:t>
            </a:r>
            <a:endParaRPr lang="pt-PT" dirty="0"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8681" y="1505110"/>
            <a:ext cx="208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  <a:sym typeface="Wingdings 3"/>
              </a:rPr>
              <a:t> adicionar</a:t>
            </a:r>
            <a:endParaRPr lang="pt-PT" i="1" dirty="0">
              <a:latin typeface="Calisto MT" panose="0204060305050503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8" y="1796012"/>
            <a:ext cx="8196204" cy="45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1" y="3145057"/>
            <a:ext cx="18288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625261" y="5206821"/>
            <a:ext cx="864000" cy="1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88" y="3084699"/>
            <a:ext cx="5022272" cy="258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409988" y="3442090"/>
            <a:ext cx="3598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102d921e-5d0d-4040-9142-7e2e783e8cfb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375805" y="4233554"/>
            <a:ext cx="1476000" cy="0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81852" y="4398638"/>
            <a:ext cx="2036702" cy="0"/>
          </a:xfrm>
          <a:prstGeom prst="line">
            <a:avLst/>
          </a:prstGeom>
          <a:ln w="57150">
            <a:solidFill>
              <a:srgbClr val="FAAF7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798964" y="5196311"/>
            <a:ext cx="900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02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5" grpId="0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62309" y="1249107"/>
            <a:ext cx="368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Calisto MT" panose="02040603050505030304" pitchFamily="18" charset="0"/>
              </a:rPr>
              <a:t>partilhar pastas </a:t>
            </a:r>
            <a:r>
              <a:rPr lang="pt-PT" b="1" dirty="0" smtClean="0">
                <a:latin typeface="Calisto MT" panose="02040603050505030304" pitchFamily="18" charset="0"/>
                <a:sym typeface="Wingdings 3"/>
              </a:rPr>
              <a:t> receber partilha</a:t>
            </a:r>
            <a:endParaRPr lang="pt-PT" dirty="0"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2" y="1585754"/>
            <a:ext cx="828833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84" y="2738767"/>
            <a:ext cx="18192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6" y="2775232"/>
            <a:ext cx="45434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087" y="2860456"/>
            <a:ext cx="9715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38194" y="5332493"/>
            <a:ext cx="1512000" cy="86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77" y="3476648"/>
            <a:ext cx="14668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4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8" y="1248714"/>
            <a:ext cx="119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2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</a:t>
            </a:r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Acesso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1574502"/>
            <a:ext cx="7174410" cy="479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48113" y="2639261"/>
            <a:ext cx="1762431" cy="360000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367732" y="3014084"/>
            <a:ext cx="217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latin typeface="Calisto MT" panose="02040603050505030304" pitchFamily="18" charset="0"/>
              </a:rPr>
              <a:t>área de publicações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10" name="Arc 9"/>
          <p:cNvSpPr/>
          <p:nvPr/>
        </p:nvSpPr>
        <p:spPr>
          <a:xfrm rot="14345357">
            <a:off x="711339" y="2693909"/>
            <a:ext cx="412825" cy="435790"/>
          </a:xfrm>
          <a:prstGeom prst="arc">
            <a:avLst/>
          </a:prstGeom>
          <a:ln>
            <a:solidFill>
              <a:srgbClr val="C00000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1" name="Rounded Rectangle 10"/>
          <p:cNvSpPr/>
          <p:nvPr/>
        </p:nvSpPr>
        <p:spPr>
          <a:xfrm>
            <a:off x="5066868" y="2639262"/>
            <a:ext cx="1306285" cy="360000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2" name="TextBox 9"/>
          <p:cNvSpPr txBox="1"/>
          <p:nvPr/>
        </p:nvSpPr>
        <p:spPr>
          <a:xfrm>
            <a:off x="6564085" y="3016167"/>
            <a:ext cx="275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latin typeface="Calisto MT" panose="02040603050505030304" pitchFamily="18" charset="0"/>
              </a:rPr>
              <a:t>área pessoal</a:t>
            </a:r>
            <a:r>
              <a:rPr lang="pt-PT" dirty="0">
                <a:solidFill>
                  <a:schemeClr val="tx2">
                    <a:lumMod val="60000"/>
                    <a:lumOff val="40000"/>
                  </a:schemeClr>
                </a:solidFill>
                <a:latin typeface="Calisto MT" panose="02040603050505030304" pitchFamily="18" charset="0"/>
                <a:sym typeface="Wingdings 3"/>
              </a:rPr>
              <a:t> </a:t>
            </a:r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sto MT" panose="02040603050505030304" pitchFamily="18" charset="0"/>
                <a:sym typeface="Wingdings 3"/>
              </a:rPr>
              <a:t> </a:t>
            </a:r>
            <a:r>
              <a:rPr lang="pt-PT" sz="1600" dirty="0" smtClean="0">
                <a:latin typeface="Calisto MT" panose="02040603050505030304" pitchFamily="18" charset="0"/>
                <a:sym typeface="Wingdings 3"/>
                <a:hlinkClick r:id="rId4" action="ppaction://hlinksldjump"/>
              </a:rPr>
              <a:t>v. ponto 5.</a:t>
            </a:r>
            <a:r>
              <a:rPr lang="pt-PT" b="1" dirty="0" smtClean="0">
                <a:latin typeface="Calisto MT" panose="02040603050505030304" pitchFamily="18" charset="0"/>
              </a:rPr>
              <a:t> 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13" name="Arc 12"/>
          <p:cNvSpPr/>
          <p:nvPr/>
        </p:nvSpPr>
        <p:spPr>
          <a:xfrm rot="10427281">
            <a:off x="6361032" y="2839954"/>
            <a:ext cx="406103" cy="435790"/>
          </a:xfrm>
          <a:prstGeom prst="arc">
            <a:avLst/>
          </a:prstGeom>
          <a:ln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4" name="Rounded Rectangle 13"/>
          <p:cNvSpPr/>
          <p:nvPr/>
        </p:nvSpPr>
        <p:spPr>
          <a:xfrm>
            <a:off x="2074225" y="3492225"/>
            <a:ext cx="5112000" cy="612000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 b="1"/>
          </a:p>
        </p:txBody>
      </p:sp>
      <p:sp>
        <p:nvSpPr>
          <p:cNvPr id="15" name="TextBox 12"/>
          <p:cNvSpPr txBox="1"/>
          <p:nvPr/>
        </p:nvSpPr>
        <p:spPr>
          <a:xfrm>
            <a:off x="6365427" y="4352465"/>
            <a:ext cx="182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latin typeface="Calisto MT" panose="02040603050505030304" pitchFamily="18" charset="0"/>
              </a:rPr>
              <a:t>área de pesquisa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16" name="Arc 15"/>
          <p:cNvSpPr/>
          <p:nvPr/>
        </p:nvSpPr>
        <p:spPr>
          <a:xfrm rot="11153571">
            <a:off x="6226294" y="4101506"/>
            <a:ext cx="412825" cy="435790"/>
          </a:xfrm>
          <a:prstGeom prst="arc">
            <a:avLst/>
          </a:prstGeom>
          <a:ln>
            <a:solidFill>
              <a:srgbClr val="C00000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 b="1"/>
          </a:p>
        </p:txBody>
      </p:sp>
    </p:spTree>
    <p:extLst>
      <p:ext uri="{BB962C8B-B14F-4D97-AF65-F5344CB8AC3E}">
        <p14:creationId xmlns:p14="http://schemas.microsoft.com/office/powerpoint/2010/main" val="57761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5833" y="1249107"/>
            <a:ext cx="181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Calisto MT" panose="02040603050505030304" pitchFamily="18" charset="0"/>
              </a:rPr>
              <a:t>criar observação</a:t>
            </a:r>
            <a:endParaRPr lang="pt-PT" dirty="0">
              <a:latin typeface="Calisto MT" panose="0204060305050503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2" y="1578564"/>
            <a:ext cx="8275637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02395" y="4493109"/>
            <a:ext cx="1332000" cy="576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151" y="2773419"/>
            <a:ext cx="46005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31" y="2912565"/>
            <a:ext cx="106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ruimpcoelho\AppData\Local\Microsoft\Windows\Temporary Internet Files\Content.IE5\YOIZKO4K\1280px-Pointing_hand_cursor_vector.svg[1].png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4868" y="3999946"/>
            <a:ext cx="593766" cy="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8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4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5833" y="1249107"/>
            <a:ext cx="181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Calisto MT" panose="02040603050505030304" pitchFamily="18" charset="0"/>
              </a:rPr>
              <a:t>criar observação</a:t>
            </a:r>
            <a:endParaRPr lang="pt-PT" dirty="0">
              <a:latin typeface="Calisto MT" panose="0204060305050503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9" y="1582858"/>
            <a:ext cx="82851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582949" y="4964157"/>
            <a:ext cx="908898" cy="38238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34" y="2082877"/>
            <a:ext cx="42481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475313" y="2244155"/>
            <a:ext cx="1209869" cy="32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56" y="1684179"/>
            <a:ext cx="4249278" cy="13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944995" y="2464913"/>
            <a:ext cx="540000" cy="38238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20"/>
          <p:cNvSpPr/>
          <p:nvPr/>
        </p:nvSpPr>
        <p:spPr>
          <a:xfrm>
            <a:off x="3015199" y="2132856"/>
            <a:ext cx="2772000" cy="144000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ctangle 21"/>
          <p:cNvSpPr/>
          <p:nvPr/>
        </p:nvSpPr>
        <p:spPr>
          <a:xfrm>
            <a:off x="3015199" y="2292212"/>
            <a:ext cx="2772000" cy="144000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03" y="1684179"/>
            <a:ext cx="4249278" cy="13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082467" y="2528704"/>
            <a:ext cx="4032000" cy="144000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412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8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5163" y="1239049"/>
            <a:ext cx="1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5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Área pessoal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5833" y="1249107"/>
            <a:ext cx="181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Calisto MT" panose="02040603050505030304" pitchFamily="18" charset="0"/>
              </a:rPr>
              <a:t>criar observação</a:t>
            </a:r>
            <a:endParaRPr lang="pt-PT" dirty="0">
              <a:latin typeface="Calisto MT" panose="020406030505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596506"/>
            <a:ext cx="82677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0" y="2769177"/>
            <a:ext cx="18192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16664" y="3414695"/>
            <a:ext cx="1008000" cy="18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43" y="2895350"/>
            <a:ext cx="10191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91" y="2735854"/>
            <a:ext cx="4626552" cy="3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68970" y="6309108"/>
            <a:ext cx="77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10" action="ppaction://hlinksldjump"/>
              </a:rPr>
              <a:t>cap. 5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7589" y="4652145"/>
            <a:ext cx="4561253" cy="1008000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7402744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11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53" y="1321310"/>
            <a:ext cx="3511695" cy="13998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1964" y="2611531"/>
            <a:ext cx="266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latin typeface="Calisto MT" panose="02040603050505030304" pitchFamily="18" charset="0"/>
              </a:rPr>
              <a:t>para saber mais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2058" y="3451499"/>
            <a:ext cx="640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latin typeface="Calisto MT" panose="02040603050505030304" pitchFamily="18" charset="0"/>
                <a:hlinkClick r:id="rId4"/>
              </a:rPr>
              <a:t>https://</a:t>
            </a:r>
            <a:r>
              <a:rPr lang="pt-PT" sz="2400" b="1" dirty="0" smtClean="0">
                <a:latin typeface="Calisto MT" panose="02040603050505030304" pitchFamily="18" charset="0"/>
                <a:hlinkClick r:id="rId4"/>
              </a:rPr>
              <a:t>www.b-on.pt/</a:t>
            </a:r>
            <a:r>
              <a:rPr lang="pt-PT" sz="2400" b="1" dirty="0">
                <a:latin typeface="Calisto MT" panose="02040603050505030304" pitchFamily="18" charset="0"/>
              </a:rPr>
              <a:t> </a:t>
            </a:r>
            <a:r>
              <a:rPr lang="pt-PT" sz="2400" b="1" dirty="0" smtClean="0">
                <a:latin typeface="Calisto MT" panose="02040603050505030304" pitchFamily="18" charset="0"/>
                <a:sym typeface="Wingdings 3"/>
              </a:rPr>
              <a:t> </a:t>
            </a:r>
            <a:r>
              <a:rPr lang="pt-PT" sz="2400" b="1" dirty="0">
                <a:latin typeface="Calisto MT" panose="02040603050505030304" pitchFamily="18" charset="0"/>
                <a:sym typeface="Wingdings 3"/>
              </a:rPr>
              <a:t>a</a:t>
            </a:r>
            <a:r>
              <a:rPr lang="pt-PT" sz="2400" b="1" dirty="0" smtClean="0">
                <a:latin typeface="Calisto MT" panose="02040603050505030304" pitchFamily="18" charset="0"/>
                <a:sym typeface="Wingdings 3"/>
              </a:rPr>
              <a:t>poio ao utilizador</a:t>
            </a:r>
            <a:endParaRPr lang="pt-PT" sz="2400" b="1" dirty="0">
              <a:latin typeface="Calisto MT" panose="02040603050505030304" pitchFamily="18" charset="0"/>
              <a:sym typeface="Wingdings 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7365" y="4256564"/>
            <a:ext cx="3423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400" b="1" dirty="0" smtClean="0">
                <a:latin typeface="Calisto MT" panose="02040603050505030304" pitchFamily="18" charset="0"/>
                <a:sym typeface="Wingdings 3"/>
              </a:rPr>
              <a:t>tutoriais </a:t>
            </a:r>
            <a:r>
              <a:rPr lang="pt-PT" sz="2400" b="1" dirty="0">
                <a:latin typeface="Calisto MT" panose="02040603050505030304" pitchFamily="18" charset="0"/>
                <a:sym typeface="Wingdings 3"/>
              </a:rPr>
              <a:t>(de editoras)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400" b="1" i="1" dirty="0" err="1">
                <a:latin typeface="Calisto MT" panose="02040603050505030304" pitchFamily="18" charset="0"/>
                <a:sym typeface="Wingdings 3"/>
              </a:rPr>
              <a:t>faq's</a:t>
            </a:r>
            <a:endParaRPr lang="pt-PT" sz="2400" b="1" i="1" dirty="0">
              <a:latin typeface="Calisto MT" panose="02040603050505030304" pitchFamily="18" charset="0"/>
              <a:sym typeface="Wingdings 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0340" y="4256564"/>
            <a:ext cx="2475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400" b="1" dirty="0" smtClean="0">
                <a:latin typeface="Calisto MT" panose="02040603050505030304" pitchFamily="18" charset="0"/>
                <a:sym typeface="Wingdings 3"/>
              </a:rPr>
              <a:t>boas </a:t>
            </a:r>
            <a:r>
              <a:rPr lang="pt-PT" sz="2400" b="1" dirty="0">
                <a:latin typeface="Calisto MT" panose="02040603050505030304" pitchFamily="18" charset="0"/>
                <a:sym typeface="Wingdings 3"/>
              </a:rPr>
              <a:t>práticas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400" b="1" i="1" dirty="0" smtClean="0">
                <a:latin typeface="Calisto MT" panose="02040603050505030304" pitchFamily="18" charset="0"/>
                <a:sym typeface="Wingdings 3"/>
              </a:rPr>
              <a:t>e-</a:t>
            </a:r>
            <a:r>
              <a:rPr lang="pt-PT" sz="2400" b="1" i="1" dirty="0" err="1" smtClean="0">
                <a:latin typeface="Calisto MT" panose="02040603050505030304" pitchFamily="18" charset="0"/>
                <a:sym typeface="Wingdings 3"/>
              </a:rPr>
              <a:t>learning</a:t>
            </a:r>
            <a:endParaRPr lang="pt-PT" sz="2400" b="1" i="1" dirty="0" smtClean="0">
              <a:latin typeface="Calisto MT" panose="02040603050505030304" pitchFamily="18" charset="0"/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400" b="1" dirty="0" smtClean="0">
                <a:latin typeface="Calisto MT" panose="02040603050505030304" pitchFamily="18" charset="0"/>
                <a:sym typeface="Wingdings 3"/>
              </a:rPr>
              <a:t>vídeos</a:t>
            </a:r>
            <a:endParaRPr lang="pt-PT" sz="2400" b="1" dirty="0">
              <a:latin typeface="Calisto MT" panose="02040603050505030304" pitchFamily="18" charset="0"/>
              <a:sym typeface="Wingdings 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36421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5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07604" y="2303280"/>
            <a:ext cx="6328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dirty="0" smtClean="0">
                <a:latin typeface="Calisto MT" panose="02040603050505030304" pitchFamily="18" charset="0"/>
              </a:rPr>
              <a:t>Precisa</a:t>
            </a:r>
            <a:r>
              <a:rPr lang="pt-PT" sz="6000" dirty="0" smtClean="0">
                <a:latin typeface="Calisto MT" panose="02040603050505030304" pitchFamily="18" charset="0"/>
              </a:rPr>
              <a:t> de ajuda?</a:t>
            </a:r>
            <a:endParaRPr lang="pt-PT" sz="6000" dirty="0">
              <a:latin typeface="Calisto MT" panose="02040603050505030304" pitchFamily="18" charset="0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864119" y="4668138"/>
            <a:ext cx="7415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200" b="1" dirty="0">
                <a:latin typeface="Calisto MT" panose="02040603050505030304" pitchFamily="18" charset="0"/>
                <a:hlinkClick r:id="rId2"/>
              </a:rPr>
              <a:t>Biblioteca </a:t>
            </a:r>
            <a:r>
              <a:rPr lang="pt-PT" sz="3200" b="1" dirty="0" smtClean="0">
                <a:latin typeface="Calisto MT" panose="02040603050505030304" pitchFamily="18" charset="0"/>
                <a:hlinkClick r:id="rId2"/>
              </a:rPr>
              <a:t>do Instituto Superior Técnico</a:t>
            </a:r>
            <a:endParaRPr lang="pt-PT" sz="3200" b="1" dirty="0" smtClean="0">
              <a:latin typeface="Calisto MT" panose="02040603050505030304" pitchFamily="18" charset="0"/>
            </a:endParaRPr>
          </a:p>
          <a:p>
            <a:pPr algn="ctr"/>
            <a:r>
              <a:rPr lang="pt-PT" sz="2400" dirty="0" smtClean="0">
                <a:latin typeface="Calisto MT" panose="02040603050505030304" pitchFamily="18" charset="0"/>
                <a:hlinkClick r:id="rId3"/>
              </a:rPr>
              <a:t>bist@tecnico.ulisboa.pt</a:t>
            </a:r>
            <a:r>
              <a:rPr lang="pt-PT" sz="2400" dirty="0">
                <a:latin typeface="Calisto MT" panose="02040603050505030304" pitchFamily="18" charset="0"/>
              </a:rPr>
              <a:t> </a:t>
            </a:r>
            <a:endParaRPr lang="pt-PT" sz="2400" dirty="0" smtClean="0">
              <a:latin typeface="Calisto MT" panose="02040603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7604" y="3758318"/>
            <a:ext cx="63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atin typeface="Calisto MT" panose="02040603050505030304" pitchFamily="18" charset="0"/>
              </a:rPr>
              <a:t>Contacte-nos!</a:t>
            </a:r>
            <a:endParaRPr lang="pt-PT" sz="48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5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8" y="1248714"/>
            <a:ext cx="119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2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</a:t>
            </a:r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Acesso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1574502"/>
            <a:ext cx="7174410" cy="479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28" y="1574501"/>
            <a:ext cx="7183268" cy="477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Elbow Connector 8"/>
          <p:cNvCxnSpPr/>
          <p:nvPr/>
        </p:nvCxnSpPr>
        <p:spPr>
          <a:xfrm rot="16200000" flipH="1">
            <a:off x="394890" y="4073248"/>
            <a:ext cx="2520000" cy="468000"/>
          </a:xfrm>
          <a:prstGeom prst="bentConnector2">
            <a:avLst/>
          </a:prstGeom>
          <a:ln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32"/>
          <p:cNvSpPr txBox="1"/>
          <p:nvPr/>
        </p:nvSpPr>
        <p:spPr>
          <a:xfrm>
            <a:off x="1891272" y="5392889"/>
            <a:ext cx="5512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latin typeface="Calisto MT" panose="02040603050505030304" pitchFamily="18" charset="0"/>
              </a:rPr>
              <a:t>voltar ao ecrã inicial do </a:t>
            </a:r>
            <a:r>
              <a:rPr lang="pt-PT" b="1" u="sng" dirty="0" smtClean="0">
                <a:latin typeface="Calisto MT" panose="02040603050505030304" pitchFamily="18" charset="0"/>
              </a:rPr>
              <a:t>serviço de pesquisa</a:t>
            </a:r>
            <a:r>
              <a:rPr lang="pt-PT" b="1" dirty="0" smtClean="0">
                <a:latin typeface="Calisto MT" panose="02040603050505030304" pitchFamily="18" charset="0"/>
              </a:rPr>
              <a:t> da </a:t>
            </a:r>
            <a:r>
              <a:rPr lang="pt-PT" b="1" dirty="0" err="1" smtClean="0">
                <a:latin typeface="Calisto MT" panose="02040603050505030304" pitchFamily="18" charset="0"/>
              </a:rPr>
              <a:t>b-on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85705" y="2601313"/>
            <a:ext cx="864000" cy="43200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cxnSp>
        <p:nvCxnSpPr>
          <p:cNvPr id="12" name="Elbow Connector 11"/>
          <p:cNvCxnSpPr/>
          <p:nvPr/>
        </p:nvCxnSpPr>
        <p:spPr>
          <a:xfrm rot="16200000" flipH="1">
            <a:off x="1649234" y="3714375"/>
            <a:ext cx="1800000" cy="468000"/>
          </a:xfrm>
          <a:prstGeom prst="bentConnector2">
            <a:avLst/>
          </a:prstGeom>
          <a:ln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30"/>
          <p:cNvSpPr txBox="1"/>
          <p:nvPr/>
        </p:nvSpPr>
        <p:spPr>
          <a:xfrm>
            <a:off x="2783234" y="4676350"/>
            <a:ext cx="369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latin typeface="Calisto MT" panose="02040603050505030304" pitchFamily="18" charset="0"/>
              </a:rPr>
              <a:t>pesquisa títulos de revistas, </a:t>
            </a:r>
            <a:r>
              <a:rPr lang="pt-PT" b="1" i="1" dirty="0" smtClean="0">
                <a:latin typeface="Calisto MT" panose="02040603050505030304" pitchFamily="18" charset="0"/>
              </a:rPr>
              <a:t>e-books</a:t>
            </a:r>
            <a:r>
              <a:rPr lang="pt-PT" b="1" dirty="0" smtClean="0">
                <a:latin typeface="Calisto MT" panose="02040603050505030304" pitchFamily="18" charset="0"/>
              </a:rPr>
              <a:t> </a:t>
            </a:r>
            <a:endParaRPr lang="pt-PT" b="1" dirty="0">
              <a:latin typeface="Calisto MT" panose="0204060305050503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56485" y="2601844"/>
            <a:ext cx="720000" cy="43200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sp>
        <p:nvSpPr>
          <p:cNvPr id="15" name="Rounded Rectangle 14"/>
          <p:cNvSpPr/>
          <p:nvPr/>
        </p:nvSpPr>
        <p:spPr>
          <a:xfrm>
            <a:off x="985705" y="1596533"/>
            <a:ext cx="2528676" cy="972000"/>
          </a:xfrm>
          <a:prstGeom prst="round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cxnSp>
        <p:nvCxnSpPr>
          <p:cNvPr id="16" name="Elbow Connector 15"/>
          <p:cNvCxnSpPr/>
          <p:nvPr/>
        </p:nvCxnSpPr>
        <p:spPr>
          <a:xfrm rot="16200000" flipH="1">
            <a:off x="2651693" y="3129337"/>
            <a:ext cx="1584000" cy="468000"/>
          </a:xfrm>
          <a:prstGeom prst="bentConnector2">
            <a:avLst/>
          </a:prstGeom>
          <a:ln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0"/>
          <p:cNvSpPr txBox="1"/>
          <p:nvPr/>
        </p:nvSpPr>
        <p:spPr>
          <a:xfrm>
            <a:off x="3668613" y="3967497"/>
            <a:ext cx="375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>
                <a:latin typeface="Calisto MT" panose="02040603050505030304" pitchFamily="18" charset="0"/>
              </a:rPr>
              <a:t>voltar ao ecrã inicial do </a:t>
            </a:r>
            <a:r>
              <a:rPr lang="pt-PT" b="1" i="1" u="sng" dirty="0" smtClean="0">
                <a:latin typeface="Calisto MT" panose="02040603050505030304" pitchFamily="18" charset="0"/>
              </a:rPr>
              <a:t>site</a:t>
            </a:r>
            <a:r>
              <a:rPr lang="pt-PT" b="1" dirty="0" smtClean="0">
                <a:latin typeface="Calisto MT" panose="02040603050505030304" pitchFamily="18" charset="0"/>
              </a:rPr>
              <a:t> </a:t>
            </a:r>
            <a:r>
              <a:rPr lang="pt-PT" b="1" dirty="0">
                <a:latin typeface="Calisto MT" panose="02040603050505030304" pitchFamily="18" charset="0"/>
              </a:rPr>
              <a:t>da </a:t>
            </a:r>
            <a:r>
              <a:rPr lang="pt-PT" b="1" dirty="0" err="1">
                <a:latin typeface="Calisto MT" panose="02040603050505030304" pitchFamily="18" charset="0"/>
              </a:rPr>
              <a:t>b-on</a:t>
            </a:r>
            <a:r>
              <a:rPr lang="pt-PT" b="1" dirty="0">
                <a:latin typeface="Calisto MT" panose="0204060305050503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68970" y="6309108"/>
            <a:ext cx="77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5" action="ppaction://hlinksldjump"/>
              </a:rPr>
              <a:t>cap. </a:t>
            </a:r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5" action="ppaction://hlinksldjump"/>
              </a:rPr>
              <a:t>2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13377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6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4" grpId="0" animBg="1"/>
      <p:bldP spid="15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0822" y="3371718"/>
            <a:ext cx="3422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600" b="1" dirty="0" smtClean="0">
                <a:latin typeface="Calisto MT" panose="02040603050505030304" pitchFamily="18" charset="0"/>
              </a:rPr>
              <a:t>Pesquisa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53" y="1321310"/>
            <a:ext cx="3511695" cy="139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setembro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Superior Técnico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499" y="1248714"/>
            <a:ext cx="13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3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</a:rPr>
              <a:t>. Pesquisa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0348" y="1304617"/>
            <a:ext cx="282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Calisto MT" panose="02040603050505030304" pitchFamily="18" charset="0"/>
              </a:rPr>
              <a:t>tipos</a:t>
            </a:r>
            <a:r>
              <a:rPr lang="pt-PT" sz="2800" b="1" dirty="0" smtClean="0">
                <a:latin typeface="Calisto MT" panose="02040603050505030304" pitchFamily="18" charset="0"/>
              </a:rPr>
              <a:t> de pesquisa</a:t>
            </a:r>
            <a:endParaRPr lang="pt-PT" sz="2800" b="1" dirty="0"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109" y="1998999"/>
            <a:ext cx="3735780" cy="35240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Calisto MT" panose="02040603050505030304" pitchFamily="18" charset="0"/>
              </a:rPr>
              <a:t>onde</a:t>
            </a:r>
          </a:p>
          <a:p>
            <a:pPr marL="514350" indent="-514350">
              <a:buAutoNum type="arabicPeriod"/>
            </a:pPr>
            <a:r>
              <a:rPr lang="pt-PT" sz="2800" b="1" dirty="0" smtClean="0">
                <a:latin typeface="Calisto MT" panose="02040603050505030304" pitchFamily="18" charset="0"/>
              </a:rPr>
              <a:t>em publicações</a:t>
            </a:r>
            <a:endParaRPr lang="pt-PT" sz="2800" b="1" dirty="0">
              <a:latin typeface="Calisto MT" panose="02040603050505030304" pitchFamily="18" charset="0"/>
            </a:endParaRPr>
          </a:p>
          <a:p>
            <a:pPr marL="533400" indent="12700">
              <a:buFont typeface="Wingdings 3" panose="05040102010807070707" pitchFamily="18" charset="2"/>
              <a:buChar char="Ò"/>
            </a:pPr>
            <a:r>
              <a:rPr lang="pt-PT" sz="2400" b="1" dirty="0" smtClean="0">
                <a:latin typeface="Calisto MT" panose="02040603050505030304" pitchFamily="18" charset="0"/>
              </a:rPr>
              <a:t>recupera títulos de </a:t>
            </a:r>
            <a:r>
              <a:rPr lang="pt-PT" sz="2400" b="1" i="1" dirty="0" smtClean="0">
                <a:latin typeface="Calisto MT" panose="02040603050505030304" pitchFamily="18" charset="0"/>
              </a:rPr>
              <a:t>e-</a:t>
            </a:r>
            <a:r>
              <a:rPr lang="pt-PT" sz="2400" b="1" i="1" dirty="0" err="1" smtClean="0">
                <a:latin typeface="Calisto MT" panose="02040603050505030304" pitchFamily="18" charset="0"/>
              </a:rPr>
              <a:t>journals</a:t>
            </a:r>
            <a:r>
              <a:rPr lang="pt-PT" sz="2400" b="1" i="1" dirty="0">
                <a:latin typeface="Calisto MT" panose="02040603050505030304" pitchFamily="18" charset="0"/>
              </a:rPr>
              <a:t>,</a:t>
            </a:r>
            <a:r>
              <a:rPr lang="pt-PT" sz="2400" b="1" dirty="0">
                <a:latin typeface="Calisto MT" panose="02040603050505030304" pitchFamily="18" charset="0"/>
              </a:rPr>
              <a:t> </a:t>
            </a:r>
            <a:r>
              <a:rPr lang="pt-PT" sz="2400" b="1" i="1" dirty="0" smtClean="0">
                <a:latin typeface="Calisto MT" panose="02040603050505030304" pitchFamily="18" charset="0"/>
              </a:rPr>
              <a:t>e-books…</a:t>
            </a:r>
            <a:endParaRPr lang="pt-PT" sz="2400" b="1" dirty="0" smtClean="0">
              <a:latin typeface="Calisto MT" panose="02040603050505030304" pitchFamily="18" charset="0"/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r>
              <a:rPr lang="pt-PT" sz="2800" b="1" dirty="0" smtClean="0">
                <a:latin typeface="Calisto MT" panose="02040603050505030304" pitchFamily="18" charset="0"/>
              </a:rPr>
              <a:t>em serviço de pesquisa</a:t>
            </a:r>
            <a:endParaRPr lang="pt-PT" sz="2800" b="1" i="1" dirty="0" smtClean="0">
              <a:latin typeface="Calisto MT" panose="02040603050505030304" pitchFamily="18" charset="0"/>
            </a:endParaRPr>
          </a:p>
          <a:p>
            <a:pPr marL="534988">
              <a:buFont typeface="Wingdings 3" panose="05040102010807070707" pitchFamily="18" charset="2"/>
              <a:buChar char="Ò"/>
            </a:pPr>
            <a:r>
              <a:rPr lang="pt-PT" sz="2400" b="1" dirty="0" smtClean="0">
                <a:latin typeface="Calisto MT" panose="02040603050505030304" pitchFamily="18" charset="0"/>
              </a:rPr>
              <a:t>recupera artigos, capítulos de livros…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034" y="1998999"/>
            <a:ext cx="3823856" cy="27238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Calisto MT" panose="02040603050505030304" pitchFamily="18" charset="0"/>
              </a:rPr>
              <a:t>como</a:t>
            </a:r>
          </a:p>
          <a:p>
            <a:pPr marL="514350" indent="-514350">
              <a:buAutoNum type="arabicPeriod"/>
            </a:pPr>
            <a:r>
              <a:rPr lang="pt-PT" sz="2800" b="1" dirty="0" smtClean="0">
                <a:latin typeface="Calisto MT" panose="02040603050505030304" pitchFamily="18" charset="0"/>
              </a:rPr>
              <a:t>básica</a:t>
            </a:r>
          </a:p>
          <a:p>
            <a:pPr marL="877888" indent="-342900">
              <a:buFont typeface="Wingdings 3" panose="05040102010807070707" pitchFamily="18" charset="2"/>
              <a:buChar char="Ò"/>
            </a:pPr>
            <a:r>
              <a:rPr lang="pt-PT" sz="2400" b="1" dirty="0" smtClean="0">
                <a:latin typeface="Calisto MT" panose="02040603050505030304" pitchFamily="18" charset="0"/>
              </a:rPr>
              <a:t>por palavra-chave, título ou autor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r>
              <a:rPr lang="pt-PT" sz="2800" b="1" dirty="0">
                <a:latin typeface="Calisto MT" panose="02040603050505030304" pitchFamily="18" charset="0"/>
              </a:rPr>
              <a:t>a</a:t>
            </a:r>
            <a:r>
              <a:rPr lang="pt-PT" sz="2800" b="1" dirty="0" smtClean="0">
                <a:latin typeface="Calisto MT" panose="02040603050505030304" pitchFamily="18" charset="0"/>
              </a:rPr>
              <a:t>vançada</a:t>
            </a:r>
          </a:p>
          <a:p>
            <a:pPr marL="534988">
              <a:buFont typeface="Wingdings 3" panose="05040102010807070707" pitchFamily="18" charset="2"/>
              <a:buChar char="Ò"/>
            </a:pPr>
            <a:r>
              <a:rPr lang="pt-PT" sz="2400" b="1" dirty="0" smtClean="0">
                <a:latin typeface="Calisto MT" panose="02040603050505030304" pitchFamily="18" charset="0"/>
              </a:rPr>
              <a:t>em vários campos </a:t>
            </a:r>
            <a:endParaRPr lang="pt-PT" sz="2400" b="1" dirty="0">
              <a:latin typeface="Calisto MT" panose="02040603050505030304" pitchFamily="18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2556658" y="5409987"/>
            <a:ext cx="40969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  <a:latin typeface="Calisto MT" panose="02040603050505030304" pitchFamily="18" charset="0"/>
              </a:rPr>
              <a:t>opções</a:t>
            </a:r>
            <a:r>
              <a:rPr lang="pt-PT" sz="2800" b="1" dirty="0" smtClean="0">
                <a:latin typeface="Calisto MT" panose="02040603050505030304" pitchFamily="18" charset="0"/>
              </a:rPr>
              <a:t> de pesquisa</a:t>
            </a:r>
          </a:p>
          <a:p>
            <a:pPr marL="342900" indent="-342900" algn="ctr">
              <a:buFont typeface="Wingdings 3" panose="05040102010807070707" pitchFamily="18" charset="2"/>
              <a:buChar char="Ò"/>
            </a:pPr>
            <a:r>
              <a:rPr lang="pt-PT" sz="2400" b="1" dirty="0" smtClean="0">
                <a:latin typeface="Calisto MT" panose="02040603050505030304" pitchFamily="18" charset="0"/>
              </a:rPr>
              <a:t>limitadores e expansores</a:t>
            </a:r>
            <a:endParaRPr lang="pt-PT" sz="2400" b="1" dirty="0">
              <a:latin typeface="Calisto MT" panose="02040603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36421" y="6309108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  <a:latin typeface="Calisto MT" panose="02040603050505030304" pitchFamily="18" charset="0"/>
                <a:hlinkClick r:id="rId2" action="ppaction://hlinksldjump"/>
              </a:rPr>
              <a:t>sumário</a:t>
            </a:r>
            <a:endParaRPr lang="pt-PT" b="1" dirty="0">
              <a:solidFill>
                <a:schemeClr val="bg2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emplate-Powerpoint-IST_1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CCCCCC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Template-Powerpoint-IST_1.thmx</Template>
  <TotalTime>0</TotalTime>
  <Words>1118</Words>
  <Application>Microsoft Office PowerPoint</Application>
  <PresentationFormat>On-screen Show (4:3)</PresentationFormat>
  <Paragraphs>364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Template-Powerpoint-IST_1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2018-09-06T14:48:45Z</dcterms:created>
  <dcterms:modified xsi:type="dcterms:W3CDTF">2018-09-06T15:37:20Z</dcterms:modified>
</cp:coreProperties>
</file>